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9144000"/>
  <p:notesSz cx="7315200" cy="9601200"/>
  <p:embeddedFontLst>
    <p:embeddedFont>
      <p:font typeface="Merriweather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024">
          <p15:clr>
            <a:srgbClr val="000000"/>
          </p15:clr>
        </p15:guide>
        <p15:guide id="2" pos="2304">
          <p15:clr>
            <a:srgbClr val="000000"/>
          </p15:clr>
        </p15:guide>
      </p15:notesGuideLst>
    </p:ext>
    <p:ext uri="http://customooxmlschemas.google.com/">
      <go:slidesCustomData xmlns:go="http://customooxmlschemas.google.com/" r:id="rId81" roundtripDataSignature="AMtx7mg4f+vw85aJNuZWhQw9Dt+yY6nl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E8ADB9-28F5-4F97-A0B2-77F3E1BD2B45}">
  <a:tblStyle styleId="{C9E8ADB9-28F5-4F97-A0B2-77F3E1BD2B4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erriweatherSans-boldItalic.fntdata"/><Relationship Id="rId81"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MerriweatherSans-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MerriweatherSans-italic.fntdata"/><Relationship Id="rId34" Type="http://schemas.openxmlformats.org/officeDocument/2006/relationships/slide" Target="slides/slide28.xml"/><Relationship Id="rId78" Type="http://schemas.openxmlformats.org/officeDocument/2006/relationships/font" Target="fonts/MerriweatherSans-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4963" y="0"/>
            <a:ext cx="3170237" cy="479425"/>
          </a:xfrm>
          <a:prstGeom prst="rect">
            <a:avLst/>
          </a:prstGeom>
          <a:noFill/>
          <a:ln>
            <a:noFill/>
          </a:ln>
        </p:spPr>
        <p:txBody>
          <a:bodyPr anchorCtr="0" anchor="t" bIns="48325" lIns="96650" spcFirstLastPara="1" rIns="96650" wrap="square" tIns="48325">
            <a:noAutofit/>
          </a:bodyPr>
          <a:lstStyle>
            <a:lvl1pPr lv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9: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0" name="Google Shape;230;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0: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7" name="Google Shape;237;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41: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45" name="Google Shape;245;p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42: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52" name="Google Shape;252;p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3: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66" name="Google Shape;266;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44: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77" name="Google Shape;277;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45: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84" name="Google Shape;284;p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46: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6" name="Google Shape;296;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7: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08" name="Google Shape;308;p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321" name="Google Shape;321;p3: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322" name="Google Shape;322;p3: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23" name="Google Shape;323;p3: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3: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2:notes"/>
          <p:cNvSpPr txBox="1"/>
          <p:nvPr>
            <p:ph idx="1" type="body"/>
          </p:nvPr>
        </p:nvSpPr>
        <p:spPr>
          <a:xfrm>
            <a:off x="913805" y="4343704"/>
            <a:ext cx="5030391" cy="4113892"/>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341"/>
              </a:spcBef>
              <a:spcAft>
                <a:spcPts val="0"/>
              </a:spcAft>
              <a:buSzPts val="1400"/>
              <a:buNone/>
            </a:pPr>
            <a:r>
              <a:t/>
            </a:r>
            <a:endParaRPr/>
          </a:p>
        </p:txBody>
      </p:sp>
      <p:sp>
        <p:nvSpPr>
          <p:cNvPr id="79" name="Google Shape;79;p32:notes"/>
          <p:cNvSpPr/>
          <p:nvPr>
            <p:ph idx="2" type="sldImg"/>
          </p:nvPr>
        </p:nvSpPr>
        <p:spPr>
          <a:xfrm>
            <a:off x="1144588" y="685800"/>
            <a:ext cx="4570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331" name="Google Shape;331;p4: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332" name="Google Shape;332;p4: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33" name="Google Shape;333;p4: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4: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8: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341" name="Google Shape;341;p48: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342" name="Google Shape;342;p48: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43" name="Google Shape;343;p48: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48: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9: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352" name="Google Shape;352;p49: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353" name="Google Shape;353;p49: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54" name="Google Shape;354;p49: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49: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50: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369" name="Google Shape;369;p50: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370" name="Google Shape;370;p50: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71" name="Google Shape;371;p50: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50: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51: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384" name="Google Shape;384;p51: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385" name="Google Shape;385;p51: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86" name="Google Shape;386;p51: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p51: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52: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01" name="Google Shape;401;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3: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08" name="Google Shape;408;p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4: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15" name="Google Shape;415;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5: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22" name="Google Shape;422;p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9" name="Google Shape;429;p56:notes"/>
          <p:cNvSpPr txBox="1"/>
          <p:nvPr>
            <p:ph idx="1" type="body"/>
          </p:nvPr>
        </p:nvSpPr>
        <p:spPr>
          <a:xfrm>
            <a:off x="974725" y="4560888"/>
            <a:ext cx="5365800" cy="431970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430" name="Google Shape;430;p56:notes"/>
          <p:cNvSpPr txBox="1"/>
          <p:nvPr>
            <p:ph idx="12" type="sldNum"/>
          </p:nvPr>
        </p:nvSpPr>
        <p:spPr>
          <a:xfrm>
            <a:off x="4144963" y="9121775"/>
            <a:ext cx="3170100" cy="479400"/>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86" name="Google Shape;86;p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8" name="Google Shape;438;p57:notes"/>
          <p:cNvSpPr txBox="1"/>
          <p:nvPr>
            <p:ph idx="1" type="body"/>
          </p:nvPr>
        </p:nvSpPr>
        <p:spPr>
          <a:xfrm>
            <a:off x="974725" y="4560888"/>
            <a:ext cx="5365800" cy="4319700"/>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439" name="Google Shape;439;p57:notes"/>
          <p:cNvSpPr txBox="1"/>
          <p:nvPr>
            <p:ph idx="12" type="sldNum"/>
          </p:nvPr>
        </p:nvSpPr>
        <p:spPr>
          <a:xfrm>
            <a:off x="4144963" y="9121775"/>
            <a:ext cx="3170100" cy="479400"/>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8: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47" name="Google Shape;447;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9: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55" name="Google Shape;455;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60: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474" name="Google Shape;474;p60: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475" name="Google Shape;475;p60: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76" name="Google Shape;476;p60: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7" name="Google Shape;477;p60: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61: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487" name="Google Shape;487;p61: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488" name="Google Shape;488;p61: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89" name="Google Shape;489;p61: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0" name="Google Shape;490;p61: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2: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00" name="Google Shape;500;p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3: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07" name="Google Shape;507;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4: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14" name="Google Shape;514;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5: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33" name="Google Shape;533;p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6: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44" name="Google Shape;544;p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3: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93" name="Google Shape;93;p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67: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58" name="Google Shape;558;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8: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68" name="Google Shape;568;p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9: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79" name="Google Shape;579;p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70: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86" name="Google Shape;586;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71: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603" name="Google Shape;603;p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72: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612" name="Google Shape;612;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73: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623" name="Google Shape;623;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74: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636" name="Google Shape;636;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75: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644" name="Google Shape;644;p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76: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652" name="Google Shape;652;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4: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04" name="Google Shape;104;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77: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662" name="Google Shape;662;p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78: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677" name="Google Shape;677;p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3" name="Google Shape;683;p79: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360"/>
              </a:spcBef>
              <a:spcAft>
                <a:spcPts val="0"/>
              </a:spcAft>
              <a:buSzPts val="1400"/>
              <a:buNone/>
            </a:pPr>
            <a:r>
              <a:t/>
            </a:r>
            <a:endParaRPr/>
          </a:p>
        </p:txBody>
      </p:sp>
      <p:sp>
        <p:nvSpPr>
          <p:cNvPr id="684" name="Google Shape;684;p79: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SzPts val="1300"/>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80: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692" name="Google Shape;692;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81: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701" name="Google Shape;701;p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82: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711" name="Google Shape;711;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83: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721" name="Google Shape;721;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84: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733" name="Google Shape;733;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85: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747" name="Google Shape;747;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86: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753" name="Google Shape;753;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5: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112" name="Google Shape;112;p35: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113" name="Google Shape;113;p35: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4" name="Google Shape;114;p35: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 name="Google Shape;115;p35: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87: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767" name="Google Shape;767;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88: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775" name="Google Shape;775;p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89: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784" name="Google Shape;784;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2" name="Google Shape;792;p90: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360"/>
              </a:spcBef>
              <a:spcAft>
                <a:spcPts val="0"/>
              </a:spcAft>
              <a:buSzPts val="1400"/>
              <a:buNone/>
            </a:pPr>
            <a:r>
              <a:t/>
            </a:r>
            <a:endParaRPr/>
          </a:p>
        </p:txBody>
      </p:sp>
      <p:sp>
        <p:nvSpPr>
          <p:cNvPr id="793" name="Google Shape;793;p90: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SzPts val="1300"/>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91: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801" name="Google Shape;801;p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92: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807" name="Google Shape;807;p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93: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813" name="Google Shape;813;p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94: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823" name="Google Shape;823;p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95: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832" name="Google Shape;832;p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96: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842" name="Google Shape;842;p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6: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123" name="Google Shape;123;p36: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124" name="Google Shape;124;p36: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25" name="Google Shape;125;p36: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p36: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97:notes"/>
          <p:cNvSpPr txBox="1"/>
          <p:nvPr>
            <p:ph idx="1" type="body"/>
          </p:nvPr>
        </p:nvSpPr>
        <p:spPr>
          <a:xfrm>
            <a:off x="974725" y="4560888"/>
            <a:ext cx="5365750"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850" name="Google Shape;850;p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7: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135" name="Google Shape;135;p37: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136" name="Google Shape;136;p37: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37" name="Google Shape;137;p37: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p37: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8:notes"/>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rPr lang="en-US"/>
              <a:t>Cpt S 317: Spring 2009</a:t>
            </a:r>
            <a:endParaRPr/>
          </a:p>
        </p:txBody>
      </p:sp>
      <p:sp>
        <p:nvSpPr>
          <p:cNvPr id="182" name="Google Shape;182;p38:notes"/>
          <p:cNvSpPr txBox="1"/>
          <p:nvPr>
            <p:ph idx="11" type="ftr"/>
          </p:nvPr>
        </p:nvSpPr>
        <p:spPr>
          <a:xfrm>
            <a:off x="0" y="9121775"/>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SzPts val="1400"/>
              <a:buNone/>
            </a:pPr>
            <a:r>
              <a:rPr lang="en-US"/>
              <a:t>School of EECS, WSU</a:t>
            </a:r>
            <a:endParaRPr/>
          </a:p>
        </p:txBody>
      </p:sp>
      <p:sp>
        <p:nvSpPr>
          <p:cNvPr id="183" name="Google Shape;183;p38:notes"/>
          <p:cNvSpPr txBox="1"/>
          <p:nvPr>
            <p:ph idx="12" type="sldNum"/>
          </p:nvPr>
        </p:nvSpPr>
        <p:spPr>
          <a:xfrm>
            <a:off x="4144963" y="9121775"/>
            <a:ext cx="3170237"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84" name="Google Shape;184;p38:notes"/>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p38: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 name="Shape 33"/>
        <p:cNvGrpSpPr/>
        <p:nvPr/>
      </p:nvGrpSpPr>
      <p:grpSpPr>
        <a:xfrm>
          <a:off x="0" y="0"/>
          <a:ext cx="0" cy="0"/>
          <a:chOff x="0" y="0"/>
          <a:chExt cx="0" cy="0"/>
        </a:xfrm>
      </p:grpSpPr>
      <p:sp>
        <p:nvSpPr>
          <p:cNvPr id="34" name="Google Shape;34;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6" name="Google Shape;36;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7" name="Google Shape;37;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8" name="Google Shape;38;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9" name="Google Shape;39;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5" name="Google Shape;45;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6" name="Google Shape;46;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 name="Shape 49"/>
        <p:cNvGrpSpPr/>
        <p:nvPr/>
      </p:nvGrpSpPr>
      <p:grpSpPr>
        <a:xfrm>
          <a:off x="0" y="0"/>
          <a:ext cx="0" cy="0"/>
          <a:chOff x="0" y="0"/>
          <a:chExt cx="0" cy="0"/>
        </a:xfrm>
      </p:grpSpPr>
      <p:sp>
        <p:nvSpPr>
          <p:cNvPr id="50" name="Google Shape;50;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8"/>
          <p:cNvSpPr/>
          <p:nvPr>
            <p:ph idx="2" type="pic"/>
          </p:nvPr>
        </p:nvSpPr>
        <p:spPr>
          <a:xfrm>
            <a:off x="1792288" y="612775"/>
            <a:ext cx="5486400" cy="4114800"/>
          </a:xfrm>
          <a:prstGeom prst="rect">
            <a:avLst/>
          </a:prstGeom>
          <a:noFill/>
          <a:ln>
            <a:noFill/>
          </a:ln>
        </p:spPr>
      </p:sp>
      <p:sp>
        <p:nvSpPr>
          <p:cNvPr id="52" name="Google Shape;52;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3" name="Google Shape;53;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6" name="Shape 56"/>
        <p:cNvGrpSpPr/>
        <p:nvPr/>
      </p:nvGrpSpPr>
      <p:grpSpPr>
        <a:xfrm>
          <a:off x="0" y="0"/>
          <a:ext cx="0" cy="0"/>
          <a:chOff x="0" y="0"/>
          <a:chExt cx="0" cy="0"/>
        </a:xfrm>
      </p:grpSpPr>
      <p:sp>
        <p:nvSpPr>
          <p:cNvPr id="57" name="Google Shape;57;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9"/>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9" name="Google Shape;59;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2" name="Shape 62"/>
        <p:cNvGrpSpPr/>
        <p:nvPr/>
      </p:nvGrpSpPr>
      <p:grpSpPr>
        <a:xfrm>
          <a:off x="0" y="0"/>
          <a:ext cx="0" cy="0"/>
          <a:chOff x="0" y="0"/>
          <a:chExt cx="0" cy="0"/>
        </a:xfrm>
      </p:grpSpPr>
      <p:sp>
        <p:nvSpPr>
          <p:cNvPr id="63" name="Google Shape;63;p30"/>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0"/>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2.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34.png"/><Relationship Id="rId6" Type="http://schemas.openxmlformats.org/officeDocument/2006/relationships/image" Target="../media/image7.png"/><Relationship Id="rId7" Type="http://schemas.openxmlformats.org/officeDocument/2006/relationships/image" Target="../media/image18.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3.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27.png"/><Relationship Id="rId7" Type="http://schemas.openxmlformats.org/officeDocument/2006/relationships/image" Target="../media/image22.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28.png"/><Relationship Id="rId9" Type="http://schemas.openxmlformats.org/officeDocument/2006/relationships/image" Target="../media/image33.png"/><Relationship Id="rId5" Type="http://schemas.openxmlformats.org/officeDocument/2006/relationships/image" Target="../media/image75.png"/><Relationship Id="rId6" Type="http://schemas.openxmlformats.org/officeDocument/2006/relationships/image" Target="../media/image84.png"/><Relationship Id="rId7" Type="http://schemas.openxmlformats.org/officeDocument/2006/relationships/image" Target="../media/image30.png"/><Relationship Id="rId8"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8.png"/><Relationship Id="rId4" Type="http://schemas.openxmlformats.org/officeDocument/2006/relationships/image" Target="../media/image35.png"/><Relationship Id="rId5"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8.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53.png"/><Relationship Id="rId5"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8.png"/><Relationship Id="rId4" Type="http://schemas.openxmlformats.org/officeDocument/2006/relationships/image" Target="../media/image50.png"/><Relationship Id="rId9"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9.png"/><Relationship Id="rId7" Type="http://schemas.openxmlformats.org/officeDocument/2006/relationships/image" Target="../media/image67.png"/><Relationship Id="rId8"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63.png"/><Relationship Id="rId5" Type="http://schemas.openxmlformats.org/officeDocument/2006/relationships/image" Target="../media/image1.png"/><Relationship Id="rId6"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image" Target="../media/image74.png"/><Relationship Id="rId5" Type="http://schemas.openxmlformats.org/officeDocument/2006/relationships/image" Target="../media/image70.png"/><Relationship Id="rId6"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82.png"/><Relationship Id="rId6"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8.png"/><Relationship Id="rId6" Type="http://schemas.openxmlformats.org/officeDocument/2006/relationships/image" Target="../media/image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86.png"/><Relationship Id="rId5" Type="http://schemas.openxmlformats.org/officeDocument/2006/relationships/image" Target="../media/image79.png"/><Relationship Id="rId6" Type="http://schemas.openxmlformats.org/officeDocument/2006/relationships/image" Target="../media/image9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6.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0.png"/><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0.png"/><Relationship Id="rId4" Type="http://schemas.openxmlformats.org/officeDocument/2006/relationships/image" Target="../media/image83.png"/><Relationship Id="rId5" Type="http://schemas.openxmlformats.org/officeDocument/2006/relationships/image" Target="../media/image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5.png"/><Relationship Id="rId4" Type="http://schemas.openxmlformats.org/officeDocument/2006/relationships/image" Target="../media/image94.png"/><Relationship Id="rId11" Type="http://schemas.openxmlformats.org/officeDocument/2006/relationships/image" Target="../media/image100.png"/><Relationship Id="rId10" Type="http://schemas.openxmlformats.org/officeDocument/2006/relationships/image" Target="../media/image99.png"/><Relationship Id="rId12" Type="http://schemas.openxmlformats.org/officeDocument/2006/relationships/image" Target="../media/image96.png"/><Relationship Id="rId9" Type="http://schemas.openxmlformats.org/officeDocument/2006/relationships/image" Target="../media/image91.png"/><Relationship Id="rId5" Type="http://schemas.openxmlformats.org/officeDocument/2006/relationships/image" Target="../media/image95.png"/><Relationship Id="rId6" Type="http://schemas.openxmlformats.org/officeDocument/2006/relationships/image" Target="../media/image102.png"/><Relationship Id="rId7" Type="http://schemas.openxmlformats.org/officeDocument/2006/relationships/image" Target="../media/image101.png"/><Relationship Id="rId8"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35.png"/><Relationship Id="rId4" Type="http://schemas.openxmlformats.org/officeDocument/2006/relationships/image" Target="../media/image89.png"/><Relationship Id="rId5"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10.png"/><Relationship Id="rId4" Type="http://schemas.openxmlformats.org/officeDocument/2006/relationships/image" Target="../media/image98.png"/><Relationship Id="rId5" Type="http://schemas.openxmlformats.org/officeDocument/2006/relationships/image" Target="../media/image10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28.png"/><Relationship Id="rId4" Type="http://schemas.openxmlformats.org/officeDocument/2006/relationships/image" Target="../media/image111.png"/><Relationship Id="rId5" Type="http://schemas.openxmlformats.org/officeDocument/2006/relationships/image" Target="../media/image108.png"/><Relationship Id="rId6" Type="http://schemas.openxmlformats.org/officeDocument/2006/relationships/image" Target="../media/image107.png"/><Relationship Id="rId7" Type="http://schemas.openxmlformats.org/officeDocument/2006/relationships/image" Target="../media/image1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28.png"/><Relationship Id="rId4" Type="http://schemas.openxmlformats.org/officeDocument/2006/relationships/image" Target="../media/image108.png"/><Relationship Id="rId5" Type="http://schemas.openxmlformats.org/officeDocument/2006/relationships/image" Target="../media/image115.png"/><Relationship Id="rId6" Type="http://schemas.openxmlformats.org/officeDocument/2006/relationships/image" Target="../media/image113.png"/><Relationship Id="rId7" Type="http://schemas.openxmlformats.org/officeDocument/2006/relationships/image" Target="../media/image1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33.png"/><Relationship Id="rId4" Type="http://schemas.openxmlformats.org/officeDocument/2006/relationships/image" Target="../media/image119.png"/><Relationship Id="rId5" Type="http://schemas.openxmlformats.org/officeDocument/2006/relationships/image" Target="../media/image108.png"/><Relationship Id="rId6" Type="http://schemas.openxmlformats.org/officeDocument/2006/relationships/image" Target="../media/image122.png"/><Relationship Id="rId7" Type="http://schemas.openxmlformats.org/officeDocument/2006/relationships/image" Target="../media/image1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51.png"/><Relationship Id="rId4" Type="http://schemas.openxmlformats.org/officeDocument/2006/relationships/image" Target="../media/image116.png"/><Relationship Id="rId9" Type="http://schemas.openxmlformats.org/officeDocument/2006/relationships/image" Target="../media/image121.png"/><Relationship Id="rId5" Type="http://schemas.openxmlformats.org/officeDocument/2006/relationships/image" Target="../media/image118.png"/><Relationship Id="rId6" Type="http://schemas.openxmlformats.org/officeDocument/2006/relationships/image" Target="../media/image125.png"/><Relationship Id="rId7" Type="http://schemas.openxmlformats.org/officeDocument/2006/relationships/image" Target="../media/image117.png"/><Relationship Id="rId8" Type="http://schemas.openxmlformats.org/officeDocument/2006/relationships/image" Target="../media/image10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37.png"/><Relationship Id="rId4" Type="http://schemas.openxmlformats.org/officeDocument/2006/relationships/image" Target="../media/image157.png"/><Relationship Id="rId10" Type="http://schemas.openxmlformats.org/officeDocument/2006/relationships/image" Target="../media/image126.png"/><Relationship Id="rId9" Type="http://schemas.openxmlformats.org/officeDocument/2006/relationships/image" Target="../media/image108.png"/><Relationship Id="rId5" Type="http://schemas.openxmlformats.org/officeDocument/2006/relationships/image" Target="../media/image123.png"/><Relationship Id="rId6" Type="http://schemas.openxmlformats.org/officeDocument/2006/relationships/image" Target="../media/image150.png"/><Relationship Id="rId7" Type="http://schemas.openxmlformats.org/officeDocument/2006/relationships/image" Target="../media/image132.png"/><Relationship Id="rId8"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27.png"/><Relationship Id="rId4" Type="http://schemas.openxmlformats.org/officeDocument/2006/relationships/image" Target="../media/image134.png"/><Relationship Id="rId5" Type="http://schemas.openxmlformats.org/officeDocument/2006/relationships/image" Target="../media/image1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30.png"/><Relationship Id="rId4" Type="http://schemas.openxmlformats.org/officeDocument/2006/relationships/image" Target="../media/image124.png"/><Relationship Id="rId5" Type="http://schemas.openxmlformats.org/officeDocument/2006/relationships/image" Target="../media/image1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42.png"/><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45.png"/><Relationship Id="rId4" Type="http://schemas.openxmlformats.org/officeDocument/2006/relationships/image" Target="../media/image131.png"/><Relationship Id="rId5" Type="http://schemas.openxmlformats.org/officeDocument/2006/relationships/image" Target="../media/image1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58.png"/><Relationship Id="rId4" Type="http://schemas.openxmlformats.org/officeDocument/2006/relationships/image" Target="../media/image152.png"/><Relationship Id="rId5" Type="http://schemas.openxmlformats.org/officeDocument/2006/relationships/image" Target="../media/image1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56.png"/><Relationship Id="rId4" Type="http://schemas.openxmlformats.org/officeDocument/2006/relationships/image" Target="../media/image154.png"/><Relationship Id="rId5" Type="http://schemas.openxmlformats.org/officeDocument/2006/relationships/image" Target="../media/image1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44.png"/><Relationship Id="rId4" Type="http://schemas.openxmlformats.org/officeDocument/2006/relationships/image" Target="../media/image154.png"/><Relationship Id="rId5" Type="http://schemas.openxmlformats.org/officeDocument/2006/relationships/image" Target="../media/image1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47.png"/><Relationship Id="rId4" Type="http://schemas.openxmlformats.org/officeDocument/2006/relationships/image" Target="../media/image1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48.png"/><Relationship Id="rId4" Type="http://schemas.openxmlformats.org/officeDocument/2006/relationships/image" Target="../media/image1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1"/>
          <p:cNvSpPr txBox="1"/>
          <p:nvPr>
            <p:ph type="ctrTitle"/>
          </p:nvPr>
        </p:nvSpPr>
        <p:spPr>
          <a:xfrm>
            <a:off x="685800" y="1771260"/>
            <a:ext cx="84582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Automata Theory (ITC404)</a:t>
            </a:r>
            <a:endParaRPr sz="3959"/>
          </a:p>
        </p:txBody>
      </p:sp>
      <p:sp>
        <p:nvSpPr>
          <p:cNvPr id="73" name="Google Shape;73;p31"/>
          <p:cNvSpPr txBox="1"/>
          <p:nvPr>
            <p:ph idx="1" type="subTitle"/>
          </p:nvPr>
        </p:nvSpPr>
        <p:spPr>
          <a:xfrm>
            <a:off x="1295400" y="3581400"/>
            <a:ext cx="6400800" cy="1752600"/>
          </a:xfrm>
          <a:prstGeom prst="rect">
            <a:avLst/>
          </a:prstGeom>
          <a:noFill/>
          <a:ln>
            <a:noFill/>
          </a:ln>
        </p:spPr>
        <p:txBody>
          <a:bodyPr anchorCtr="0" anchor="t" bIns="45700" lIns="91425" spcFirstLastPara="1" rIns="91425" wrap="square" tIns="45700">
            <a:normAutofit/>
          </a:bodyPr>
          <a:lstStyle/>
          <a:p>
            <a:pPr indent="0" lvl="0" marL="0" rtl="0" algn="ctr">
              <a:lnSpc>
                <a:spcPct val="80000"/>
              </a:lnSpc>
              <a:spcBef>
                <a:spcPts val="0"/>
              </a:spcBef>
              <a:spcAft>
                <a:spcPts val="0"/>
              </a:spcAft>
              <a:buClr>
                <a:srgbClr val="888888"/>
              </a:buClr>
              <a:buSzPts val="2240"/>
              <a:buNone/>
            </a:pPr>
            <a:r>
              <a:rPr lang="en-US" sz="2240">
                <a:solidFill>
                  <a:schemeClr val="dk1"/>
                </a:solidFill>
              </a:rPr>
              <a:t>BY</a:t>
            </a:r>
            <a:endParaRPr>
              <a:solidFill>
                <a:schemeClr val="dk1"/>
              </a:solidFill>
            </a:endParaRPr>
          </a:p>
          <a:p>
            <a:pPr indent="0" lvl="0" marL="0" rtl="0" algn="ctr">
              <a:lnSpc>
                <a:spcPct val="80000"/>
              </a:lnSpc>
              <a:spcBef>
                <a:spcPts val="448"/>
              </a:spcBef>
              <a:spcAft>
                <a:spcPts val="0"/>
              </a:spcAft>
              <a:buClr>
                <a:srgbClr val="888888"/>
              </a:buClr>
              <a:buSzPts val="2240"/>
              <a:buNone/>
            </a:pPr>
            <a:r>
              <a:rPr lang="en-US" sz="2240">
                <a:solidFill>
                  <a:schemeClr val="dk1"/>
                </a:solidFill>
              </a:rPr>
              <a:t>Mrs Charusheela Nehete</a:t>
            </a:r>
            <a:endParaRPr sz="2240">
              <a:solidFill>
                <a:schemeClr val="dk1"/>
              </a:solidFill>
            </a:endParaRPr>
          </a:p>
          <a:p>
            <a:pPr indent="0" lvl="0" marL="0" rtl="0" algn="ctr">
              <a:lnSpc>
                <a:spcPct val="80000"/>
              </a:lnSpc>
              <a:spcBef>
                <a:spcPts val="448"/>
              </a:spcBef>
              <a:spcAft>
                <a:spcPts val="0"/>
              </a:spcAft>
              <a:buClr>
                <a:srgbClr val="888888"/>
              </a:buClr>
              <a:buSzPts val="2240"/>
              <a:buNone/>
            </a:pPr>
            <a:r>
              <a:rPr lang="en-US" sz="2240">
                <a:solidFill>
                  <a:schemeClr val="dk1"/>
                </a:solidFill>
              </a:rPr>
              <a:t>Assistant Professor,</a:t>
            </a:r>
            <a:endParaRPr>
              <a:solidFill>
                <a:schemeClr val="dk1"/>
              </a:solidFill>
            </a:endParaRPr>
          </a:p>
          <a:p>
            <a:pPr indent="0" lvl="0" marL="0" rtl="0" algn="ctr">
              <a:lnSpc>
                <a:spcPct val="80000"/>
              </a:lnSpc>
              <a:spcBef>
                <a:spcPts val="448"/>
              </a:spcBef>
              <a:spcAft>
                <a:spcPts val="0"/>
              </a:spcAft>
              <a:buClr>
                <a:srgbClr val="888888"/>
              </a:buClr>
              <a:buSzPts val="2240"/>
              <a:buNone/>
            </a:pPr>
            <a:r>
              <a:rPr lang="en-US" sz="2240">
                <a:solidFill>
                  <a:schemeClr val="dk1"/>
                </a:solidFill>
              </a:rPr>
              <a:t>IT  Department ,</a:t>
            </a:r>
            <a:endParaRPr>
              <a:solidFill>
                <a:schemeClr val="dk1"/>
              </a:solidFill>
            </a:endParaRPr>
          </a:p>
          <a:p>
            <a:pPr indent="0" lvl="0" marL="0" rtl="0" algn="ctr">
              <a:lnSpc>
                <a:spcPct val="80000"/>
              </a:lnSpc>
              <a:spcBef>
                <a:spcPts val="448"/>
              </a:spcBef>
              <a:spcAft>
                <a:spcPts val="0"/>
              </a:spcAft>
              <a:buClr>
                <a:srgbClr val="888888"/>
              </a:buClr>
              <a:buSzPts val="2240"/>
              <a:buNone/>
            </a:pPr>
            <a:r>
              <a:rPr lang="en-US" sz="2240">
                <a:solidFill>
                  <a:schemeClr val="dk1"/>
                </a:solidFill>
              </a:rPr>
              <a:t>VESIT</a:t>
            </a:r>
            <a:endParaRPr sz="2240">
              <a:solidFill>
                <a:schemeClr val="dk1"/>
              </a:solidFill>
            </a:endParaRPr>
          </a:p>
        </p:txBody>
      </p:sp>
      <p:sp>
        <p:nvSpPr>
          <p:cNvPr id="74" name="Google Shape;74;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1" i="1" lang="en-US">
                <a:solidFill>
                  <a:schemeClr val="dk1"/>
                </a:solidFill>
              </a:rPr>
              <a:t>‹#›</a:t>
            </a:fld>
            <a:endParaRPr b="1" i="1">
              <a:solidFill>
                <a:schemeClr val="dk1"/>
              </a:solidFill>
            </a:endParaRPr>
          </a:p>
        </p:txBody>
      </p:sp>
      <p:pic>
        <p:nvPicPr>
          <p:cNvPr id="75" name="Google Shape;75;p31"/>
          <p:cNvPicPr preferRelativeResize="0"/>
          <p:nvPr/>
        </p:nvPicPr>
        <p:blipFill rotWithShape="1">
          <a:blip r:embed="rId3">
            <a:alphaModFix/>
          </a:blip>
          <a:srcRect b="0" l="0" r="0" t="0"/>
          <a:stretch/>
        </p:blipFill>
        <p:spPr>
          <a:xfrm>
            <a:off x="430764" y="177282"/>
            <a:ext cx="762000" cy="1142014"/>
          </a:xfrm>
          <a:prstGeom prst="rect">
            <a:avLst/>
          </a:prstGeom>
          <a:noFill/>
          <a:ln>
            <a:noFill/>
          </a:ln>
        </p:spPr>
      </p:pic>
      <p:sp>
        <p:nvSpPr>
          <p:cNvPr id="76" name="Google Shape;76;p31"/>
          <p:cNvSpPr txBox="1"/>
          <p:nvPr/>
        </p:nvSpPr>
        <p:spPr>
          <a:xfrm>
            <a:off x="1295400" y="231748"/>
            <a:ext cx="7092820" cy="1015663"/>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VES INSTITUTE OF TECHNOLOGY</a:t>
            </a:r>
            <a:endParaRPr/>
          </a:p>
          <a:p>
            <a:pPr indent="0" lvl="0" marL="0" marR="0" rtl="0" algn="ctr">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DEPARTMENT OF INFORMATION TECHNOLOGY</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3" name="Google Shape;233;p39"/>
          <p:cNvPicPr preferRelativeResize="0"/>
          <p:nvPr/>
        </p:nvPicPr>
        <p:blipFill rotWithShape="1">
          <a:blip r:embed="rId3">
            <a:alphaModFix/>
          </a:blip>
          <a:srcRect b="0" l="0" r="0" t="0"/>
          <a:stretch/>
        </p:blipFill>
        <p:spPr>
          <a:xfrm>
            <a:off x="0" y="136525"/>
            <a:ext cx="9144000" cy="2587698"/>
          </a:xfrm>
          <a:prstGeom prst="rect">
            <a:avLst/>
          </a:prstGeom>
          <a:noFill/>
          <a:ln>
            <a:noFill/>
          </a:ln>
        </p:spPr>
      </p:pic>
      <p:pic>
        <p:nvPicPr>
          <p:cNvPr id="234" name="Google Shape;234;p39"/>
          <p:cNvPicPr preferRelativeResize="0"/>
          <p:nvPr/>
        </p:nvPicPr>
        <p:blipFill rotWithShape="1">
          <a:blip r:embed="rId4">
            <a:alphaModFix/>
          </a:blip>
          <a:srcRect b="0" l="0" r="0" t="0"/>
          <a:stretch/>
        </p:blipFill>
        <p:spPr>
          <a:xfrm>
            <a:off x="457199" y="2823891"/>
            <a:ext cx="8229601" cy="34327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0" name="Google Shape;240;p40"/>
          <p:cNvPicPr preferRelativeResize="0"/>
          <p:nvPr/>
        </p:nvPicPr>
        <p:blipFill rotWithShape="1">
          <a:blip r:embed="rId3">
            <a:alphaModFix/>
          </a:blip>
          <a:srcRect b="0" l="0" r="0" t="0"/>
          <a:stretch/>
        </p:blipFill>
        <p:spPr>
          <a:xfrm>
            <a:off x="0" y="0"/>
            <a:ext cx="9144000" cy="2739732"/>
          </a:xfrm>
          <a:prstGeom prst="rect">
            <a:avLst/>
          </a:prstGeom>
          <a:noFill/>
          <a:ln>
            <a:noFill/>
          </a:ln>
        </p:spPr>
      </p:pic>
      <p:pic>
        <p:nvPicPr>
          <p:cNvPr id="241" name="Google Shape;241;p40"/>
          <p:cNvPicPr preferRelativeResize="0"/>
          <p:nvPr/>
        </p:nvPicPr>
        <p:blipFill rotWithShape="1">
          <a:blip r:embed="rId4">
            <a:alphaModFix/>
          </a:blip>
          <a:srcRect b="0" l="0" r="0" t="0"/>
          <a:stretch/>
        </p:blipFill>
        <p:spPr>
          <a:xfrm>
            <a:off x="0" y="2739732"/>
            <a:ext cx="9144000" cy="1446417"/>
          </a:xfrm>
          <a:prstGeom prst="rect">
            <a:avLst/>
          </a:prstGeom>
          <a:noFill/>
          <a:ln>
            <a:noFill/>
          </a:ln>
        </p:spPr>
      </p:pic>
      <p:pic>
        <p:nvPicPr>
          <p:cNvPr id="242" name="Google Shape;242;p40"/>
          <p:cNvPicPr preferRelativeResize="0"/>
          <p:nvPr/>
        </p:nvPicPr>
        <p:blipFill rotWithShape="1">
          <a:blip r:embed="rId5">
            <a:alphaModFix/>
          </a:blip>
          <a:srcRect b="0" l="0" r="0" t="0"/>
          <a:stretch/>
        </p:blipFill>
        <p:spPr>
          <a:xfrm>
            <a:off x="672329" y="3985596"/>
            <a:ext cx="7650051" cy="29053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Design/Construct a FSM Steps:</a:t>
            </a:r>
            <a:br>
              <a:rPr lang="en-US"/>
            </a:br>
            <a:endParaRPr/>
          </a:p>
        </p:txBody>
      </p:sp>
      <p:sp>
        <p:nvSpPr>
          <p:cNvPr id="248" name="Google Shape;248;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457200" lvl="0" marL="571500" rtl="0" algn="l">
              <a:lnSpc>
                <a:spcPct val="100000"/>
              </a:lnSpc>
              <a:spcBef>
                <a:spcPts val="360"/>
              </a:spcBef>
              <a:spcAft>
                <a:spcPts val="0"/>
              </a:spcAft>
              <a:buSzPts val="1800"/>
              <a:buAutoNum type="arabicPeriod"/>
            </a:pPr>
            <a:r>
              <a:rPr lang="en-US" sz="2000"/>
              <a:t>Set of Input Symbols (I)</a:t>
            </a:r>
            <a:endParaRPr/>
          </a:p>
          <a:p>
            <a:pPr indent="-457200" lvl="0" marL="571500" rtl="0" algn="l">
              <a:lnSpc>
                <a:spcPct val="100000"/>
              </a:lnSpc>
              <a:spcBef>
                <a:spcPts val="360"/>
              </a:spcBef>
              <a:spcAft>
                <a:spcPts val="0"/>
              </a:spcAft>
              <a:buSzPts val="1800"/>
              <a:buAutoNum type="arabicPeriod"/>
            </a:pPr>
            <a:r>
              <a:rPr lang="en-US" sz="2000"/>
              <a:t>Set of States (S)</a:t>
            </a:r>
            <a:endParaRPr/>
          </a:p>
          <a:p>
            <a:pPr indent="-457200" lvl="0" marL="571500" rtl="0" algn="l">
              <a:lnSpc>
                <a:spcPct val="100000"/>
              </a:lnSpc>
              <a:spcBef>
                <a:spcPts val="360"/>
              </a:spcBef>
              <a:spcAft>
                <a:spcPts val="0"/>
              </a:spcAft>
              <a:buSzPts val="1800"/>
              <a:buAutoNum type="arabicPeriod"/>
            </a:pPr>
            <a:r>
              <a:rPr lang="en-US" sz="2000"/>
              <a:t>MAF,STF</a:t>
            </a:r>
            <a:endParaRPr/>
          </a:p>
          <a:p>
            <a:pPr indent="-457200" lvl="0" marL="571500" rtl="0" algn="l">
              <a:lnSpc>
                <a:spcPct val="100000"/>
              </a:lnSpc>
              <a:spcBef>
                <a:spcPts val="360"/>
              </a:spcBef>
              <a:spcAft>
                <a:spcPts val="0"/>
              </a:spcAft>
              <a:buSzPts val="1800"/>
              <a:buAutoNum type="arabicPeriod"/>
            </a:pPr>
            <a:r>
              <a:rPr lang="en-US" sz="2000"/>
              <a:t>TG / TM</a:t>
            </a:r>
            <a:endParaRPr/>
          </a:p>
          <a:p>
            <a:pPr indent="-457200" lvl="0" marL="571500" rtl="0" algn="l">
              <a:lnSpc>
                <a:spcPct val="100000"/>
              </a:lnSpc>
              <a:spcBef>
                <a:spcPts val="360"/>
              </a:spcBef>
              <a:spcAft>
                <a:spcPts val="0"/>
              </a:spcAft>
              <a:buSzPts val="1800"/>
              <a:buAutoNum type="arabicPeriod"/>
            </a:pPr>
            <a:r>
              <a:rPr lang="en-US" sz="2000"/>
              <a:t>Simulation</a:t>
            </a:r>
            <a:endParaRPr/>
          </a:p>
          <a:p>
            <a:pPr indent="0" lvl="0" marL="114300" rtl="0" algn="l">
              <a:lnSpc>
                <a:spcPct val="100000"/>
              </a:lnSpc>
              <a:spcBef>
                <a:spcPts val="360"/>
              </a:spcBef>
              <a:spcAft>
                <a:spcPts val="0"/>
              </a:spcAft>
              <a:buSzPts val="1800"/>
              <a:buNone/>
            </a:pPr>
            <a:r>
              <a:t/>
            </a:r>
            <a:endParaRPr sz="2000"/>
          </a:p>
        </p:txBody>
      </p:sp>
      <p:sp>
        <p:nvSpPr>
          <p:cNvPr id="249" name="Google Shape;249;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55" name="Google Shape;255;p42"/>
          <p:cNvPicPr preferRelativeResize="0"/>
          <p:nvPr/>
        </p:nvPicPr>
        <p:blipFill rotWithShape="1">
          <a:blip r:embed="rId3">
            <a:alphaModFix/>
          </a:blip>
          <a:srcRect b="0" l="0" r="0" t="0"/>
          <a:stretch/>
        </p:blipFill>
        <p:spPr>
          <a:xfrm>
            <a:off x="1382381" y="130725"/>
            <a:ext cx="7778839" cy="518809"/>
          </a:xfrm>
          <a:prstGeom prst="rect">
            <a:avLst/>
          </a:prstGeom>
          <a:noFill/>
          <a:ln>
            <a:noFill/>
          </a:ln>
        </p:spPr>
      </p:pic>
      <p:pic>
        <p:nvPicPr>
          <p:cNvPr id="256" name="Google Shape;256;p42"/>
          <p:cNvPicPr preferRelativeResize="0"/>
          <p:nvPr/>
        </p:nvPicPr>
        <p:blipFill rotWithShape="1">
          <a:blip r:embed="rId4">
            <a:alphaModFix/>
          </a:blip>
          <a:srcRect b="0" l="0" r="0" t="0"/>
          <a:stretch/>
        </p:blipFill>
        <p:spPr>
          <a:xfrm>
            <a:off x="592690" y="636581"/>
            <a:ext cx="3915177" cy="654996"/>
          </a:xfrm>
          <a:prstGeom prst="rect">
            <a:avLst/>
          </a:prstGeom>
          <a:noFill/>
          <a:ln>
            <a:noFill/>
          </a:ln>
        </p:spPr>
      </p:pic>
      <p:pic>
        <p:nvPicPr>
          <p:cNvPr id="257" name="Google Shape;257;p42"/>
          <p:cNvPicPr preferRelativeResize="0"/>
          <p:nvPr/>
        </p:nvPicPr>
        <p:blipFill rotWithShape="1">
          <a:blip r:embed="rId5">
            <a:alphaModFix/>
          </a:blip>
          <a:srcRect b="0" l="0" r="0" t="0"/>
          <a:stretch/>
        </p:blipFill>
        <p:spPr>
          <a:xfrm>
            <a:off x="495968" y="1187781"/>
            <a:ext cx="4687910" cy="667966"/>
          </a:xfrm>
          <a:prstGeom prst="rect">
            <a:avLst/>
          </a:prstGeom>
          <a:noFill/>
          <a:ln>
            <a:noFill/>
          </a:ln>
        </p:spPr>
      </p:pic>
      <p:pic>
        <p:nvPicPr>
          <p:cNvPr id="258" name="Google Shape;258;p42"/>
          <p:cNvPicPr preferRelativeResize="0"/>
          <p:nvPr/>
        </p:nvPicPr>
        <p:blipFill rotWithShape="1">
          <a:blip r:embed="rId6">
            <a:alphaModFix/>
          </a:blip>
          <a:srcRect b="0" l="0" r="0" t="0"/>
          <a:stretch/>
        </p:blipFill>
        <p:spPr>
          <a:xfrm>
            <a:off x="592690" y="1735509"/>
            <a:ext cx="1545465" cy="609600"/>
          </a:xfrm>
          <a:prstGeom prst="rect">
            <a:avLst/>
          </a:prstGeom>
          <a:noFill/>
          <a:ln>
            <a:noFill/>
          </a:ln>
        </p:spPr>
      </p:pic>
      <p:pic>
        <p:nvPicPr>
          <p:cNvPr id="259" name="Google Shape;259;p42"/>
          <p:cNvPicPr preferRelativeResize="0"/>
          <p:nvPr/>
        </p:nvPicPr>
        <p:blipFill rotWithShape="1">
          <a:blip r:embed="rId7">
            <a:alphaModFix/>
          </a:blip>
          <a:srcRect b="0" l="0" r="0" t="0"/>
          <a:stretch/>
        </p:blipFill>
        <p:spPr>
          <a:xfrm>
            <a:off x="380058" y="2186916"/>
            <a:ext cx="4919730" cy="1983868"/>
          </a:xfrm>
          <a:prstGeom prst="rect">
            <a:avLst/>
          </a:prstGeom>
          <a:noFill/>
          <a:ln>
            <a:noFill/>
          </a:ln>
        </p:spPr>
      </p:pic>
      <p:pic>
        <p:nvPicPr>
          <p:cNvPr id="260" name="Google Shape;260;p42"/>
          <p:cNvPicPr preferRelativeResize="0"/>
          <p:nvPr/>
        </p:nvPicPr>
        <p:blipFill rotWithShape="1">
          <a:blip r:embed="rId8">
            <a:alphaModFix/>
          </a:blip>
          <a:srcRect b="0" l="0" r="0" t="0"/>
          <a:stretch/>
        </p:blipFill>
        <p:spPr>
          <a:xfrm>
            <a:off x="27990" y="4461877"/>
            <a:ext cx="9144000" cy="1869372"/>
          </a:xfrm>
          <a:prstGeom prst="rect">
            <a:avLst/>
          </a:prstGeom>
          <a:noFill/>
          <a:ln>
            <a:noFill/>
          </a:ln>
        </p:spPr>
      </p:pic>
      <p:pic>
        <p:nvPicPr>
          <p:cNvPr id="261" name="Google Shape;261;p42"/>
          <p:cNvPicPr preferRelativeResize="0"/>
          <p:nvPr/>
        </p:nvPicPr>
        <p:blipFill rotWithShape="1">
          <a:blip r:embed="rId9">
            <a:alphaModFix/>
          </a:blip>
          <a:srcRect b="0" l="0" r="0" t="0"/>
          <a:stretch/>
        </p:blipFill>
        <p:spPr>
          <a:xfrm>
            <a:off x="1424189" y="6390735"/>
            <a:ext cx="1700011" cy="330740"/>
          </a:xfrm>
          <a:prstGeom prst="rect">
            <a:avLst/>
          </a:prstGeom>
          <a:noFill/>
          <a:ln>
            <a:noFill/>
          </a:ln>
        </p:spPr>
      </p:pic>
      <p:pic>
        <p:nvPicPr>
          <p:cNvPr id="262" name="Google Shape;262;p42"/>
          <p:cNvPicPr preferRelativeResize="0"/>
          <p:nvPr/>
        </p:nvPicPr>
        <p:blipFill rotWithShape="1">
          <a:blip r:embed="rId10">
            <a:alphaModFix/>
          </a:blip>
          <a:srcRect b="0" l="0" r="0" t="0"/>
          <a:stretch/>
        </p:blipFill>
        <p:spPr>
          <a:xfrm>
            <a:off x="6463470" y="6331249"/>
            <a:ext cx="1622738" cy="330740"/>
          </a:xfrm>
          <a:prstGeom prst="rect">
            <a:avLst/>
          </a:prstGeom>
          <a:noFill/>
          <a:ln>
            <a:noFill/>
          </a:ln>
        </p:spPr>
      </p:pic>
      <p:sp>
        <p:nvSpPr>
          <p:cNvPr id="263" name="Google Shape;263;p42"/>
          <p:cNvSpPr txBox="1"/>
          <p:nvPr/>
        </p:nvSpPr>
        <p:spPr>
          <a:xfrm>
            <a:off x="27989" y="155211"/>
            <a:ext cx="1396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Example 2: </a:t>
            </a:r>
            <a:endParaRPr b="1"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500"/>
                                        <p:tgtEl>
                                          <p:spTgt spid="2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500"/>
                                        <p:tgtEl>
                                          <p:spTgt spid="2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500"/>
                                        <p:tgtEl>
                                          <p:spTgt spid="2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t/>
            </a:r>
            <a:endParaRPr/>
          </a:p>
        </p:txBody>
      </p:sp>
      <p:sp>
        <p:nvSpPr>
          <p:cNvPr id="269" name="Google Shape;269;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0" name="Google Shape;270;p43"/>
          <p:cNvPicPr preferRelativeResize="0"/>
          <p:nvPr/>
        </p:nvPicPr>
        <p:blipFill rotWithShape="1">
          <a:blip r:embed="rId3">
            <a:alphaModFix/>
          </a:blip>
          <a:srcRect b="0" l="0" r="0" t="0"/>
          <a:stretch/>
        </p:blipFill>
        <p:spPr>
          <a:xfrm>
            <a:off x="0" y="0"/>
            <a:ext cx="9144000" cy="1869372"/>
          </a:xfrm>
          <a:prstGeom prst="rect">
            <a:avLst/>
          </a:prstGeom>
          <a:noFill/>
          <a:ln>
            <a:noFill/>
          </a:ln>
        </p:spPr>
      </p:pic>
      <p:pic>
        <p:nvPicPr>
          <p:cNvPr id="271" name="Google Shape;271;p43"/>
          <p:cNvPicPr preferRelativeResize="0"/>
          <p:nvPr/>
        </p:nvPicPr>
        <p:blipFill rotWithShape="1">
          <a:blip r:embed="rId4">
            <a:alphaModFix/>
          </a:blip>
          <a:srcRect b="0" l="0" r="0" t="0"/>
          <a:stretch/>
        </p:blipFill>
        <p:spPr>
          <a:xfrm>
            <a:off x="1396199" y="1928858"/>
            <a:ext cx="1700011" cy="330740"/>
          </a:xfrm>
          <a:prstGeom prst="rect">
            <a:avLst/>
          </a:prstGeom>
          <a:noFill/>
          <a:ln>
            <a:noFill/>
          </a:ln>
        </p:spPr>
      </p:pic>
      <p:pic>
        <p:nvPicPr>
          <p:cNvPr id="272" name="Google Shape;272;p43"/>
          <p:cNvPicPr preferRelativeResize="0"/>
          <p:nvPr/>
        </p:nvPicPr>
        <p:blipFill rotWithShape="1">
          <a:blip r:embed="rId5">
            <a:alphaModFix/>
          </a:blip>
          <a:srcRect b="0" l="0" r="0" t="0"/>
          <a:stretch/>
        </p:blipFill>
        <p:spPr>
          <a:xfrm>
            <a:off x="6435480" y="1869372"/>
            <a:ext cx="1622738" cy="330740"/>
          </a:xfrm>
          <a:prstGeom prst="rect">
            <a:avLst/>
          </a:prstGeom>
          <a:noFill/>
          <a:ln>
            <a:noFill/>
          </a:ln>
        </p:spPr>
      </p:pic>
      <p:pic>
        <p:nvPicPr>
          <p:cNvPr id="273" name="Google Shape;273;p43"/>
          <p:cNvPicPr preferRelativeResize="0"/>
          <p:nvPr/>
        </p:nvPicPr>
        <p:blipFill rotWithShape="1">
          <a:blip r:embed="rId6">
            <a:alphaModFix/>
          </a:blip>
          <a:srcRect b="0" l="0" r="0" t="0"/>
          <a:stretch/>
        </p:blipFill>
        <p:spPr>
          <a:xfrm>
            <a:off x="171588" y="2534492"/>
            <a:ext cx="4120494" cy="3450077"/>
          </a:xfrm>
          <a:prstGeom prst="rect">
            <a:avLst/>
          </a:prstGeom>
          <a:noFill/>
          <a:ln>
            <a:noFill/>
          </a:ln>
        </p:spPr>
      </p:pic>
      <p:pic>
        <p:nvPicPr>
          <p:cNvPr id="274" name="Google Shape;274;p43"/>
          <p:cNvPicPr preferRelativeResize="0"/>
          <p:nvPr/>
        </p:nvPicPr>
        <p:blipFill rotWithShape="1">
          <a:blip r:embed="rId7">
            <a:alphaModFix/>
          </a:blip>
          <a:srcRect b="0" l="0" r="0" t="0"/>
          <a:stretch/>
        </p:blipFill>
        <p:spPr>
          <a:xfrm>
            <a:off x="4376057" y="2534492"/>
            <a:ext cx="4767943" cy="36381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500"/>
                                        <p:tgtEl>
                                          <p:spTgt spid="2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500"/>
                                        <p:tgtEl>
                                          <p:spTgt spid="2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0" name="Google Shape;280;p44"/>
          <p:cNvPicPr preferRelativeResize="0"/>
          <p:nvPr/>
        </p:nvPicPr>
        <p:blipFill rotWithShape="1">
          <a:blip r:embed="rId3">
            <a:alphaModFix/>
          </a:blip>
          <a:srcRect b="0" l="0" r="0" t="0"/>
          <a:stretch/>
        </p:blipFill>
        <p:spPr>
          <a:xfrm>
            <a:off x="1813775" y="127194"/>
            <a:ext cx="4739425" cy="3450077"/>
          </a:xfrm>
          <a:prstGeom prst="rect">
            <a:avLst/>
          </a:prstGeom>
          <a:noFill/>
          <a:ln>
            <a:noFill/>
          </a:ln>
        </p:spPr>
      </p:pic>
      <p:pic>
        <p:nvPicPr>
          <p:cNvPr id="281" name="Google Shape;281;p44"/>
          <p:cNvPicPr preferRelativeResize="0"/>
          <p:nvPr/>
        </p:nvPicPr>
        <p:blipFill rotWithShape="1">
          <a:blip r:embed="rId4">
            <a:alphaModFix/>
          </a:blip>
          <a:srcRect b="0" l="0" r="0" t="0"/>
          <a:stretch/>
        </p:blipFill>
        <p:spPr>
          <a:xfrm>
            <a:off x="457200" y="3577271"/>
            <a:ext cx="8500056" cy="31979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500"/>
                                        <p:tgtEl>
                                          <p:spTgt spid="2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7" name="Google Shape;287;p45"/>
          <p:cNvPicPr preferRelativeResize="0"/>
          <p:nvPr/>
        </p:nvPicPr>
        <p:blipFill rotWithShape="1">
          <a:blip r:embed="rId3">
            <a:alphaModFix/>
          </a:blip>
          <a:srcRect b="0" l="0" r="0" t="0"/>
          <a:stretch/>
        </p:blipFill>
        <p:spPr>
          <a:xfrm>
            <a:off x="1446371" y="136525"/>
            <a:ext cx="7212169" cy="428017"/>
          </a:xfrm>
          <a:prstGeom prst="rect">
            <a:avLst/>
          </a:prstGeom>
          <a:noFill/>
          <a:ln>
            <a:noFill/>
          </a:ln>
        </p:spPr>
      </p:pic>
      <p:pic>
        <p:nvPicPr>
          <p:cNvPr id="288" name="Google Shape;288;p45"/>
          <p:cNvPicPr preferRelativeResize="0"/>
          <p:nvPr/>
        </p:nvPicPr>
        <p:blipFill rotWithShape="1">
          <a:blip r:embed="rId4">
            <a:alphaModFix/>
          </a:blip>
          <a:srcRect b="0" l="0" r="0" t="0"/>
          <a:stretch/>
        </p:blipFill>
        <p:spPr>
          <a:xfrm>
            <a:off x="503985" y="1194986"/>
            <a:ext cx="4507606" cy="466928"/>
          </a:xfrm>
          <a:prstGeom prst="rect">
            <a:avLst/>
          </a:prstGeom>
          <a:noFill/>
          <a:ln>
            <a:noFill/>
          </a:ln>
        </p:spPr>
      </p:pic>
      <p:pic>
        <p:nvPicPr>
          <p:cNvPr id="289" name="Google Shape;289;p45"/>
          <p:cNvPicPr preferRelativeResize="0"/>
          <p:nvPr/>
        </p:nvPicPr>
        <p:blipFill rotWithShape="1">
          <a:blip r:embed="rId5">
            <a:alphaModFix/>
          </a:blip>
          <a:srcRect b="0" l="0" r="0" t="0"/>
          <a:stretch/>
        </p:blipFill>
        <p:spPr>
          <a:xfrm>
            <a:off x="503985" y="639815"/>
            <a:ext cx="4198513" cy="479898"/>
          </a:xfrm>
          <a:prstGeom prst="rect">
            <a:avLst/>
          </a:prstGeom>
          <a:noFill/>
          <a:ln>
            <a:noFill/>
          </a:ln>
        </p:spPr>
      </p:pic>
      <p:pic>
        <p:nvPicPr>
          <p:cNvPr id="290" name="Google Shape;290;p45"/>
          <p:cNvPicPr preferRelativeResize="0"/>
          <p:nvPr/>
        </p:nvPicPr>
        <p:blipFill rotWithShape="1">
          <a:blip r:embed="rId6">
            <a:alphaModFix/>
          </a:blip>
          <a:srcRect b="0" l="0" r="0" t="0"/>
          <a:stretch/>
        </p:blipFill>
        <p:spPr>
          <a:xfrm>
            <a:off x="0" y="1774867"/>
            <a:ext cx="9144000" cy="2545160"/>
          </a:xfrm>
          <a:prstGeom prst="rect">
            <a:avLst/>
          </a:prstGeom>
          <a:noFill/>
          <a:ln>
            <a:noFill/>
          </a:ln>
        </p:spPr>
      </p:pic>
      <p:pic>
        <p:nvPicPr>
          <p:cNvPr id="291" name="Google Shape;291;p45"/>
          <p:cNvPicPr preferRelativeResize="0"/>
          <p:nvPr/>
        </p:nvPicPr>
        <p:blipFill rotWithShape="1">
          <a:blip r:embed="rId7">
            <a:alphaModFix/>
          </a:blip>
          <a:srcRect b="0" l="0" r="0" t="0"/>
          <a:stretch/>
        </p:blipFill>
        <p:spPr>
          <a:xfrm>
            <a:off x="0" y="4320027"/>
            <a:ext cx="4896601" cy="2036323"/>
          </a:xfrm>
          <a:prstGeom prst="rect">
            <a:avLst/>
          </a:prstGeom>
          <a:noFill/>
          <a:ln>
            <a:noFill/>
          </a:ln>
        </p:spPr>
      </p:pic>
      <p:pic>
        <p:nvPicPr>
          <p:cNvPr id="292" name="Google Shape;292;p45"/>
          <p:cNvPicPr preferRelativeResize="0"/>
          <p:nvPr/>
        </p:nvPicPr>
        <p:blipFill rotWithShape="1">
          <a:blip r:embed="rId8">
            <a:alphaModFix/>
          </a:blip>
          <a:srcRect b="0" l="0" r="0" t="0"/>
          <a:stretch/>
        </p:blipFill>
        <p:spPr>
          <a:xfrm>
            <a:off x="4702498" y="4320028"/>
            <a:ext cx="4441502" cy="2192532"/>
          </a:xfrm>
          <a:prstGeom prst="rect">
            <a:avLst/>
          </a:prstGeom>
          <a:noFill/>
          <a:ln>
            <a:noFill/>
          </a:ln>
        </p:spPr>
      </p:pic>
      <p:sp>
        <p:nvSpPr>
          <p:cNvPr id="293" name="Google Shape;293;p45"/>
          <p:cNvSpPr txBox="1"/>
          <p:nvPr/>
        </p:nvSpPr>
        <p:spPr>
          <a:xfrm>
            <a:off x="50172" y="136525"/>
            <a:ext cx="1396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Example 3: </a:t>
            </a:r>
            <a:endParaRPr b="1"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500"/>
                                        <p:tgtEl>
                                          <p:spTgt spid="2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500"/>
                                        <p:tgtEl>
                                          <p:spTgt spid="2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500"/>
                                        <p:tgtEl>
                                          <p:spTgt spid="2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500"/>
                                        <p:tgtEl>
                                          <p:spTgt spid="2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99" name="Google Shape;299;p46"/>
          <p:cNvPicPr preferRelativeResize="0"/>
          <p:nvPr/>
        </p:nvPicPr>
        <p:blipFill rotWithShape="1">
          <a:blip r:embed="rId3">
            <a:alphaModFix/>
          </a:blip>
          <a:srcRect b="0" l="0" r="0" t="0"/>
          <a:stretch/>
        </p:blipFill>
        <p:spPr>
          <a:xfrm>
            <a:off x="1446371" y="136525"/>
            <a:ext cx="7212169" cy="428017"/>
          </a:xfrm>
          <a:prstGeom prst="rect">
            <a:avLst/>
          </a:prstGeom>
          <a:noFill/>
          <a:ln>
            <a:noFill/>
          </a:ln>
        </p:spPr>
      </p:pic>
      <p:pic>
        <p:nvPicPr>
          <p:cNvPr id="300" name="Google Shape;300;p46"/>
          <p:cNvPicPr preferRelativeResize="0"/>
          <p:nvPr/>
        </p:nvPicPr>
        <p:blipFill rotWithShape="1">
          <a:blip r:embed="rId4">
            <a:alphaModFix/>
          </a:blip>
          <a:srcRect b="0" l="0" r="0" t="0"/>
          <a:stretch/>
        </p:blipFill>
        <p:spPr>
          <a:xfrm>
            <a:off x="503985" y="1194986"/>
            <a:ext cx="4507606" cy="466928"/>
          </a:xfrm>
          <a:prstGeom prst="rect">
            <a:avLst/>
          </a:prstGeom>
          <a:noFill/>
          <a:ln>
            <a:noFill/>
          </a:ln>
        </p:spPr>
      </p:pic>
      <p:pic>
        <p:nvPicPr>
          <p:cNvPr id="301" name="Google Shape;301;p46"/>
          <p:cNvPicPr preferRelativeResize="0"/>
          <p:nvPr/>
        </p:nvPicPr>
        <p:blipFill rotWithShape="1">
          <a:blip r:embed="rId5">
            <a:alphaModFix/>
          </a:blip>
          <a:srcRect b="0" l="0" r="0" t="0"/>
          <a:stretch/>
        </p:blipFill>
        <p:spPr>
          <a:xfrm>
            <a:off x="503985" y="639815"/>
            <a:ext cx="4198513" cy="479898"/>
          </a:xfrm>
          <a:prstGeom prst="rect">
            <a:avLst/>
          </a:prstGeom>
          <a:noFill/>
          <a:ln>
            <a:noFill/>
          </a:ln>
        </p:spPr>
      </p:pic>
      <p:pic>
        <p:nvPicPr>
          <p:cNvPr id="302" name="Google Shape;302;p46"/>
          <p:cNvPicPr preferRelativeResize="0"/>
          <p:nvPr/>
        </p:nvPicPr>
        <p:blipFill rotWithShape="1">
          <a:blip r:embed="rId6">
            <a:alphaModFix/>
          </a:blip>
          <a:srcRect b="0" l="0" r="0" t="0"/>
          <a:stretch/>
        </p:blipFill>
        <p:spPr>
          <a:xfrm>
            <a:off x="0" y="1774867"/>
            <a:ext cx="9144000" cy="2545160"/>
          </a:xfrm>
          <a:prstGeom prst="rect">
            <a:avLst/>
          </a:prstGeom>
          <a:noFill/>
          <a:ln>
            <a:noFill/>
          </a:ln>
        </p:spPr>
      </p:pic>
      <p:sp>
        <p:nvSpPr>
          <p:cNvPr id="303" name="Google Shape;303;p46"/>
          <p:cNvSpPr txBox="1"/>
          <p:nvPr/>
        </p:nvSpPr>
        <p:spPr>
          <a:xfrm>
            <a:off x="50172" y="136525"/>
            <a:ext cx="1396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Example 3: </a:t>
            </a:r>
            <a:endParaRPr b="1" i="0" sz="1800" u="none" cap="none" strike="noStrike">
              <a:solidFill>
                <a:srgbClr val="000000"/>
              </a:solidFill>
              <a:latin typeface="Arial"/>
              <a:ea typeface="Arial"/>
              <a:cs typeface="Arial"/>
              <a:sym typeface="Arial"/>
            </a:endParaRPr>
          </a:p>
        </p:txBody>
      </p:sp>
      <p:graphicFrame>
        <p:nvGraphicFramePr>
          <p:cNvPr id="304" name="Google Shape;304;p46"/>
          <p:cNvGraphicFramePr/>
          <p:nvPr/>
        </p:nvGraphicFramePr>
        <p:xfrm>
          <a:off x="1524000" y="4494765"/>
          <a:ext cx="3000000" cy="3000000"/>
        </p:xfrm>
        <a:graphic>
          <a:graphicData uri="http://schemas.openxmlformats.org/drawingml/2006/table">
            <a:tbl>
              <a:tblPr bandRow="1" firstRow="1">
                <a:noFill/>
                <a:tableStyleId>{C9E8ADB9-28F5-4F97-A0B2-77F3E1BD2B45}</a:tableStyleId>
              </a:tblPr>
              <a:tblGrid>
                <a:gridCol w="1524000"/>
                <a:gridCol w="1524000"/>
                <a:gridCol w="1524000"/>
                <a:gridCol w="1524000"/>
              </a:tblGrid>
              <a:tr h="370850">
                <a:tc>
                  <a:txBody>
                    <a:bodyPr/>
                    <a:lstStyle/>
                    <a:p>
                      <a:pPr indent="0" lvl="0" marL="0" marR="0" rtl="0" algn="l">
                        <a:lnSpc>
                          <a:spcPct val="100000"/>
                        </a:lnSpc>
                        <a:spcBef>
                          <a:spcPts val="0"/>
                        </a:spcBef>
                        <a:spcAft>
                          <a:spcPts val="0"/>
                        </a:spcAft>
                        <a:buNone/>
                      </a:pPr>
                      <a:r>
                        <a:rPr lang="en-US" sz="1400" u="none" cap="none" strike="noStrike"/>
                        <a:t>CS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I/p Symbol</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NS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O/P Symbol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05" name="Google Shape;305;p46"/>
          <p:cNvSpPr txBox="1"/>
          <p:nvPr/>
        </p:nvSpPr>
        <p:spPr>
          <a:xfrm>
            <a:off x="1548882" y="6538912"/>
            <a:ext cx="58969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Simulation for input 101</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500"/>
                                        <p:tgtEl>
                                          <p:spTgt spid="3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1" name="Google Shape;311;p47"/>
          <p:cNvPicPr preferRelativeResize="0"/>
          <p:nvPr/>
        </p:nvPicPr>
        <p:blipFill rotWithShape="1">
          <a:blip r:embed="rId3">
            <a:alphaModFix/>
          </a:blip>
          <a:srcRect b="0" l="0" r="0" t="0"/>
          <a:stretch/>
        </p:blipFill>
        <p:spPr>
          <a:xfrm>
            <a:off x="1365160" y="136525"/>
            <a:ext cx="6413679" cy="350196"/>
          </a:xfrm>
          <a:prstGeom prst="rect">
            <a:avLst/>
          </a:prstGeom>
          <a:noFill/>
          <a:ln>
            <a:noFill/>
          </a:ln>
        </p:spPr>
      </p:pic>
      <p:pic>
        <p:nvPicPr>
          <p:cNvPr id="312" name="Google Shape;312;p47"/>
          <p:cNvPicPr preferRelativeResize="0"/>
          <p:nvPr/>
        </p:nvPicPr>
        <p:blipFill rotWithShape="1">
          <a:blip r:embed="rId4">
            <a:alphaModFix/>
          </a:blip>
          <a:srcRect b="0" l="0" r="0" t="0"/>
          <a:stretch/>
        </p:blipFill>
        <p:spPr>
          <a:xfrm>
            <a:off x="536971" y="555370"/>
            <a:ext cx="978794" cy="447472"/>
          </a:xfrm>
          <a:prstGeom prst="rect">
            <a:avLst/>
          </a:prstGeom>
          <a:noFill/>
          <a:ln>
            <a:noFill/>
          </a:ln>
        </p:spPr>
      </p:pic>
      <p:pic>
        <p:nvPicPr>
          <p:cNvPr id="313" name="Google Shape;313;p47"/>
          <p:cNvPicPr preferRelativeResize="0"/>
          <p:nvPr/>
        </p:nvPicPr>
        <p:blipFill rotWithShape="1">
          <a:blip r:embed="rId5">
            <a:alphaModFix/>
          </a:blip>
          <a:srcRect b="0" l="0" r="0" t="0"/>
          <a:stretch/>
        </p:blipFill>
        <p:spPr>
          <a:xfrm>
            <a:off x="2457718" y="555370"/>
            <a:ext cx="4095482" cy="473413"/>
          </a:xfrm>
          <a:prstGeom prst="rect">
            <a:avLst/>
          </a:prstGeom>
          <a:noFill/>
          <a:ln>
            <a:noFill/>
          </a:ln>
        </p:spPr>
      </p:pic>
      <p:pic>
        <p:nvPicPr>
          <p:cNvPr id="314" name="Google Shape;314;p47"/>
          <p:cNvPicPr preferRelativeResize="0"/>
          <p:nvPr/>
        </p:nvPicPr>
        <p:blipFill rotWithShape="1">
          <a:blip r:embed="rId6">
            <a:alphaModFix/>
          </a:blip>
          <a:srcRect b="0" l="0" r="0" t="0"/>
          <a:stretch/>
        </p:blipFill>
        <p:spPr>
          <a:xfrm>
            <a:off x="500129" y="1097432"/>
            <a:ext cx="3915177" cy="512323"/>
          </a:xfrm>
          <a:prstGeom prst="rect">
            <a:avLst/>
          </a:prstGeom>
          <a:noFill/>
          <a:ln>
            <a:noFill/>
          </a:ln>
        </p:spPr>
      </p:pic>
      <p:pic>
        <p:nvPicPr>
          <p:cNvPr id="315" name="Google Shape;315;p47"/>
          <p:cNvPicPr preferRelativeResize="0"/>
          <p:nvPr/>
        </p:nvPicPr>
        <p:blipFill rotWithShape="1">
          <a:blip r:embed="rId7">
            <a:alphaModFix/>
          </a:blip>
          <a:srcRect b="0" l="0" r="0" t="0"/>
          <a:stretch/>
        </p:blipFill>
        <p:spPr>
          <a:xfrm>
            <a:off x="135884" y="1807988"/>
            <a:ext cx="3348507" cy="2924783"/>
          </a:xfrm>
          <a:prstGeom prst="rect">
            <a:avLst/>
          </a:prstGeom>
          <a:noFill/>
          <a:ln>
            <a:noFill/>
          </a:ln>
        </p:spPr>
      </p:pic>
      <p:pic>
        <p:nvPicPr>
          <p:cNvPr id="316" name="Google Shape;316;p47"/>
          <p:cNvPicPr preferRelativeResize="0"/>
          <p:nvPr/>
        </p:nvPicPr>
        <p:blipFill rotWithShape="1">
          <a:blip r:embed="rId8">
            <a:alphaModFix/>
          </a:blip>
          <a:srcRect b="0" l="0" r="0" t="0"/>
          <a:stretch/>
        </p:blipFill>
        <p:spPr>
          <a:xfrm>
            <a:off x="4246874" y="2354735"/>
            <a:ext cx="4121239" cy="2133600"/>
          </a:xfrm>
          <a:prstGeom prst="rect">
            <a:avLst/>
          </a:prstGeom>
          <a:noFill/>
          <a:ln>
            <a:noFill/>
          </a:ln>
        </p:spPr>
      </p:pic>
      <p:pic>
        <p:nvPicPr>
          <p:cNvPr id="317" name="Google Shape;317;p47"/>
          <p:cNvPicPr preferRelativeResize="0"/>
          <p:nvPr/>
        </p:nvPicPr>
        <p:blipFill rotWithShape="1">
          <a:blip r:embed="rId9">
            <a:alphaModFix/>
          </a:blip>
          <a:srcRect b="0" l="0" r="0" t="0"/>
          <a:stretch/>
        </p:blipFill>
        <p:spPr>
          <a:xfrm>
            <a:off x="1983872" y="4826435"/>
            <a:ext cx="5512158" cy="1868266"/>
          </a:xfrm>
          <a:prstGeom prst="rect">
            <a:avLst/>
          </a:prstGeom>
          <a:noFill/>
          <a:ln>
            <a:noFill/>
          </a:ln>
        </p:spPr>
      </p:pic>
      <p:sp>
        <p:nvSpPr>
          <p:cNvPr id="318" name="Google Shape;318;p47"/>
          <p:cNvSpPr txBox="1"/>
          <p:nvPr/>
        </p:nvSpPr>
        <p:spPr>
          <a:xfrm>
            <a:off x="0" y="105099"/>
            <a:ext cx="1396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Example 4: </a:t>
            </a:r>
            <a:endParaRPr b="1"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500"/>
                                        <p:tgtEl>
                                          <p:spTgt spid="3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500"/>
                                        <p:tgtEl>
                                          <p:spTgt spid="3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500"/>
                                        <p:tgtEl>
                                          <p:spTgt spid="3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Finite Automaton (FA)</a:t>
            </a:r>
            <a:endParaRPr/>
          </a:p>
        </p:txBody>
      </p:sp>
      <p:sp>
        <p:nvSpPr>
          <p:cNvPr id="327" name="Google Shape;327;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Char char="•"/>
            </a:pPr>
            <a:r>
              <a:rPr lang="en-US" sz="2400"/>
              <a:t>FA is a mathematical model of FSM.</a:t>
            </a:r>
            <a:endParaRPr/>
          </a:p>
          <a:p>
            <a:pPr indent="-190500" lvl="0" marL="342900" rtl="0" algn="l">
              <a:lnSpc>
                <a:spcPct val="90000"/>
              </a:lnSpc>
              <a:spcBef>
                <a:spcPts val="0"/>
              </a:spcBef>
              <a:spcAft>
                <a:spcPts val="0"/>
              </a:spcAft>
              <a:buClr>
                <a:schemeClr val="dk1"/>
              </a:buClr>
              <a:buSzPts val="2400"/>
              <a:buNone/>
            </a:pPr>
            <a:r>
              <a:t/>
            </a:r>
            <a:endParaRPr sz="2400"/>
          </a:p>
          <a:p>
            <a:pPr indent="-342900" lvl="0" marL="342900" rtl="0" algn="l">
              <a:lnSpc>
                <a:spcPct val="90000"/>
              </a:lnSpc>
              <a:spcBef>
                <a:spcPts val="0"/>
              </a:spcBef>
              <a:spcAft>
                <a:spcPts val="0"/>
              </a:spcAft>
              <a:buClr>
                <a:schemeClr val="dk1"/>
              </a:buClr>
              <a:buSzPts val="2400"/>
              <a:buChar char="•"/>
            </a:pPr>
            <a:r>
              <a:rPr lang="en-US" sz="2400"/>
              <a:t>Informally, a state diagram that comprehensively captures all possible states and transitions that a machine can take while responding to a stream or sequence of input symbols</a:t>
            </a:r>
            <a:endParaRPr/>
          </a:p>
          <a:p>
            <a:pPr indent="-190500" lvl="0" marL="342900" rtl="0" algn="l">
              <a:lnSpc>
                <a:spcPct val="90000"/>
              </a:lnSpc>
              <a:spcBef>
                <a:spcPts val="0"/>
              </a:spcBef>
              <a:spcAft>
                <a:spcPts val="0"/>
              </a:spcAft>
              <a:buClr>
                <a:schemeClr val="dk1"/>
              </a:buClr>
              <a:buSzPts val="2400"/>
              <a:buNone/>
            </a:pPr>
            <a:r>
              <a:t/>
            </a:r>
            <a:endParaRPr sz="2400"/>
          </a:p>
          <a:p>
            <a:pPr indent="-342900" lvl="0" marL="342900" rtl="0" algn="l">
              <a:lnSpc>
                <a:spcPct val="90000"/>
              </a:lnSpc>
              <a:spcBef>
                <a:spcPts val="0"/>
              </a:spcBef>
              <a:spcAft>
                <a:spcPts val="0"/>
              </a:spcAft>
              <a:buClr>
                <a:schemeClr val="dk1"/>
              </a:buClr>
              <a:buSzPts val="2400"/>
              <a:buChar char="•"/>
            </a:pPr>
            <a:r>
              <a:rPr lang="en-US" sz="2400"/>
              <a:t>FA portrays the FSM as language acceptor.</a:t>
            </a:r>
            <a:endParaRPr/>
          </a:p>
          <a:p>
            <a:pPr indent="-190500" lvl="0" marL="342900" rtl="0" algn="l">
              <a:lnSpc>
                <a:spcPct val="90000"/>
              </a:lnSpc>
              <a:spcBef>
                <a:spcPts val="0"/>
              </a:spcBef>
              <a:spcAft>
                <a:spcPts val="0"/>
              </a:spcAft>
              <a:buClr>
                <a:schemeClr val="dk1"/>
              </a:buClr>
              <a:buSzPts val="2400"/>
              <a:buNone/>
            </a:pPr>
            <a:r>
              <a:t/>
            </a:r>
            <a:endParaRPr/>
          </a:p>
          <a:p>
            <a:pPr indent="-342900" lvl="0" marL="342900" rtl="0" algn="l">
              <a:lnSpc>
                <a:spcPct val="90000"/>
              </a:lnSpc>
              <a:spcBef>
                <a:spcPts val="480"/>
              </a:spcBef>
              <a:spcAft>
                <a:spcPts val="0"/>
              </a:spcAft>
              <a:buClr>
                <a:schemeClr val="dk1"/>
              </a:buClr>
              <a:buSzPts val="2400"/>
              <a:buChar char="•"/>
            </a:pPr>
            <a:r>
              <a:rPr lang="en-US" sz="2400"/>
              <a:t>Recognizer for “Regular Languages”</a:t>
            </a:r>
            <a:endParaRPr/>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58750" lvl="1" marL="742950" rtl="0" algn="l">
              <a:lnSpc>
                <a:spcPct val="90000"/>
              </a:lnSpc>
              <a:spcBef>
                <a:spcPts val="400"/>
              </a:spcBef>
              <a:spcAft>
                <a:spcPts val="0"/>
              </a:spcAft>
              <a:buClr>
                <a:schemeClr val="dk1"/>
              </a:buClr>
              <a:buSzPts val="2000"/>
              <a:buNone/>
            </a:pPr>
            <a:r>
              <a:t/>
            </a:r>
            <a:endParaRPr/>
          </a:p>
        </p:txBody>
      </p:sp>
      <p:sp>
        <p:nvSpPr>
          <p:cNvPr id="328" name="Google Shape;328;p3"/>
          <p:cNvSpPr txBox="1"/>
          <p:nvPr>
            <p:ph idx="12" type="sldNum"/>
          </p:nvPr>
        </p:nvSpPr>
        <p:spPr>
          <a:xfrm>
            <a:off x="6553200" y="6400799"/>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2"/>
          <p:cNvSpPr txBox="1"/>
          <p:nvPr>
            <p:ph type="title"/>
          </p:nvPr>
        </p:nvSpPr>
        <p:spPr>
          <a:xfrm>
            <a:off x="893763" y="743505"/>
            <a:ext cx="7793037"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Module 2 -Finite Automata</a:t>
            </a:r>
            <a:endParaRPr/>
          </a:p>
        </p:txBody>
      </p:sp>
      <p:sp>
        <p:nvSpPr>
          <p:cNvPr id="82" name="Google Shape;82;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3" name="Google Shape;83;p32"/>
          <p:cNvSpPr txBox="1"/>
          <p:nvPr/>
        </p:nvSpPr>
        <p:spPr>
          <a:xfrm>
            <a:off x="479394" y="2166151"/>
            <a:ext cx="8549196" cy="16927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Finite Automata: FA as language acceptor or verifier, NFA ( with and without ε) , DFA, RE to NFA, NFA to DFA, Reduced DFA , NFA-DFA equivalence, FA to RE. Finite State Machines with output : Moore and Mealy machines. Moore and Mealy M/C conversion. Limitations of FA. </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Self-learning Topics: </a:t>
            </a:r>
            <a:r>
              <a:rPr b="0" i="0" lang="en-US" sz="1800" u="none" cap="none" strike="noStrike">
                <a:solidFill>
                  <a:srgbClr val="000000"/>
                </a:solidFill>
                <a:latin typeface="Times New Roman"/>
                <a:ea typeface="Times New Roman"/>
                <a:cs typeface="Times New Roman"/>
                <a:sym typeface="Times New Roman"/>
              </a:rPr>
              <a:t>Practice exercise on FA and NFA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FA– Formal Definition</a:t>
            </a:r>
            <a:endParaRPr/>
          </a:p>
        </p:txBody>
      </p:sp>
      <p:sp>
        <p:nvSpPr>
          <p:cNvPr id="337" name="Google Shape;337;p4"/>
          <p:cNvSpPr txBox="1"/>
          <p:nvPr>
            <p:ph idx="1" type="body"/>
          </p:nvPr>
        </p:nvSpPr>
        <p:spPr>
          <a:xfrm>
            <a:off x="457200" y="1268963"/>
            <a:ext cx="8229600" cy="52344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90000"/>
              </a:lnSpc>
              <a:spcBef>
                <a:spcPts val="560"/>
              </a:spcBef>
              <a:spcAft>
                <a:spcPts val="0"/>
              </a:spcAft>
              <a:buClr>
                <a:schemeClr val="dk1"/>
              </a:buClr>
              <a:buSzPct val="108108"/>
              <a:buChar char="•"/>
            </a:pPr>
            <a:r>
              <a:rPr lang="en-US" sz="2800"/>
              <a:t>FA is formally defined as a collection of 5 tuples:</a:t>
            </a:r>
            <a:endParaRPr/>
          </a:p>
          <a:p>
            <a:pPr indent="-342900" lvl="0" marL="342900" rtl="0" algn="l">
              <a:lnSpc>
                <a:spcPct val="90000"/>
              </a:lnSpc>
              <a:spcBef>
                <a:spcPts val="560"/>
              </a:spcBef>
              <a:spcAft>
                <a:spcPts val="0"/>
              </a:spcAft>
              <a:buClr>
                <a:schemeClr val="dk1"/>
              </a:buClr>
              <a:buSzPct val="108108"/>
              <a:buChar char="•"/>
            </a:pPr>
            <a:r>
              <a:rPr lang="en-US" sz="2800"/>
              <a:t>  </a:t>
            </a:r>
            <a:r>
              <a:rPr lang="en-US" sz="2400">
                <a:solidFill>
                  <a:schemeClr val="dk2"/>
                </a:solidFill>
              </a:rPr>
              <a:t>FA= (Q, ∑ , </a:t>
            </a:r>
            <a:r>
              <a:rPr lang="en-US" sz="2400">
                <a:solidFill>
                  <a:schemeClr val="folHlink"/>
                </a:solidFill>
                <a:latin typeface="Merriweather Sans"/>
                <a:ea typeface="Merriweather Sans"/>
                <a:cs typeface="Merriweather Sans"/>
                <a:sym typeface="Merriweather Sans"/>
              </a:rPr>
              <a:t>δ</a:t>
            </a:r>
            <a:r>
              <a:rPr lang="en-US" sz="2400">
                <a:solidFill>
                  <a:schemeClr val="dk2"/>
                </a:solidFill>
              </a:rPr>
              <a:t> q</a:t>
            </a:r>
            <a:r>
              <a:rPr baseline="-25000" lang="en-US" sz="2400">
                <a:solidFill>
                  <a:schemeClr val="dk2"/>
                </a:solidFill>
              </a:rPr>
              <a:t>0</a:t>
            </a:r>
            <a:r>
              <a:rPr lang="en-US" sz="2400">
                <a:solidFill>
                  <a:schemeClr val="dk2"/>
                </a:solidFill>
              </a:rPr>
              <a:t>, F )</a:t>
            </a:r>
            <a:endParaRPr/>
          </a:p>
          <a:p>
            <a:pPr indent="0" lvl="1" marL="457200" rtl="0" algn="l">
              <a:lnSpc>
                <a:spcPct val="90000"/>
              </a:lnSpc>
              <a:spcBef>
                <a:spcPts val="480"/>
              </a:spcBef>
              <a:spcAft>
                <a:spcPts val="0"/>
              </a:spcAft>
              <a:buClr>
                <a:schemeClr val="dk2"/>
              </a:buClr>
              <a:buSzPct val="92664"/>
              <a:buNone/>
            </a:pPr>
            <a:r>
              <a:rPr lang="en-US"/>
              <a:t>       Where</a:t>
            </a:r>
            <a:endParaRPr sz="2800"/>
          </a:p>
          <a:p>
            <a:pPr indent="-285750" lvl="1" marL="742950" rtl="0" algn="l">
              <a:lnSpc>
                <a:spcPct val="90000"/>
              </a:lnSpc>
              <a:spcBef>
                <a:spcPts val="480"/>
              </a:spcBef>
              <a:spcAft>
                <a:spcPts val="0"/>
              </a:spcAft>
              <a:buClr>
                <a:schemeClr val="dk1"/>
              </a:buClr>
              <a:buSzPct val="108108"/>
              <a:buChar char="–"/>
            </a:pPr>
            <a:r>
              <a:rPr lang="en-US" sz="2400"/>
              <a:t>Q is a finite set of states</a:t>
            </a:r>
            <a:endParaRPr/>
          </a:p>
          <a:p>
            <a:pPr indent="-285750" lvl="1" marL="742950" rtl="0" algn="l">
              <a:lnSpc>
                <a:spcPct val="90000"/>
              </a:lnSpc>
              <a:spcBef>
                <a:spcPts val="480"/>
              </a:spcBef>
              <a:spcAft>
                <a:spcPts val="0"/>
              </a:spcAft>
              <a:buClr>
                <a:schemeClr val="dk1"/>
              </a:buClr>
              <a:buSzPct val="108108"/>
              <a:buChar char="–"/>
            </a:pPr>
            <a:r>
              <a:rPr lang="en-US" sz="2400"/>
              <a:t>∑ is a finite set of input symbols (alphabet)</a:t>
            </a:r>
            <a:endParaRPr/>
          </a:p>
          <a:p>
            <a:pPr indent="-285750" lvl="1" marL="742950" rtl="0" algn="l">
              <a:lnSpc>
                <a:spcPct val="90000"/>
              </a:lnSpc>
              <a:spcBef>
                <a:spcPts val="480"/>
              </a:spcBef>
              <a:spcAft>
                <a:spcPts val="0"/>
              </a:spcAft>
              <a:buClr>
                <a:schemeClr val="dk1"/>
              </a:buClr>
              <a:buSzPct val="108108"/>
              <a:buChar char="–"/>
            </a:pPr>
            <a:r>
              <a:rPr lang="en-US" sz="2400"/>
              <a:t>q</a:t>
            </a:r>
            <a:r>
              <a:rPr baseline="-25000" lang="en-US" sz="2400"/>
              <a:t>0</a:t>
            </a:r>
            <a:r>
              <a:rPr lang="en-US" sz="2400"/>
              <a:t> is a start state</a:t>
            </a:r>
            <a:endParaRPr/>
          </a:p>
          <a:p>
            <a:pPr indent="-285750" lvl="1" marL="742950" rtl="0" algn="l">
              <a:lnSpc>
                <a:spcPct val="90000"/>
              </a:lnSpc>
              <a:spcBef>
                <a:spcPts val="480"/>
              </a:spcBef>
              <a:spcAft>
                <a:spcPts val="0"/>
              </a:spcAft>
              <a:buClr>
                <a:schemeClr val="dk1"/>
              </a:buClr>
              <a:buSzPct val="108108"/>
              <a:buChar char="–"/>
            </a:pPr>
            <a:r>
              <a:rPr lang="en-US" sz="2400"/>
              <a:t>F is a finite set of accepting states</a:t>
            </a:r>
            <a:endParaRPr/>
          </a:p>
          <a:p>
            <a:pPr indent="-285750" lvl="1" marL="742950" rtl="0" algn="l">
              <a:lnSpc>
                <a:spcPct val="90000"/>
              </a:lnSpc>
              <a:spcBef>
                <a:spcPts val="480"/>
              </a:spcBef>
              <a:spcAft>
                <a:spcPts val="0"/>
              </a:spcAft>
              <a:buClr>
                <a:schemeClr val="dk1"/>
              </a:buClr>
              <a:buSzPct val="108108"/>
              <a:buChar char="–"/>
            </a:pPr>
            <a:r>
              <a:rPr lang="en-US" sz="2400">
                <a:latin typeface="Merriweather Sans"/>
                <a:ea typeface="Merriweather Sans"/>
                <a:cs typeface="Merriweather Sans"/>
                <a:sym typeface="Merriweather Sans"/>
              </a:rPr>
              <a:t>δ</a:t>
            </a:r>
            <a:r>
              <a:rPr lang="en-US" sz="2400"/>
              <a:t> is  a transition function, which is a mapping Q x ∑ 🡪 Q</a:t>
            </a:r>
            <a:endParaRPr/>
          </a:p>
          <a:p>
            <a:pPr indent="-133350" lvl="1" marL="742950" rtl="0" algn="l">
              <a:lnSpc>
                <a:spcPct val="90000"/>
              </a:lnSpc>
              <a:spcBef>
                <a:spcPts val="480"/>
              </a:spcBef>
              <a:spcAft>
                <a:spcPts val="0"/>
              </a:spcAft>
              <a:buClr>
                <a:schemeClr val="dk1"/>
              </a:buClr>
              <a:buSzPct val="108108"/>
              <a:buNone/>
            </a:pPr>
            <a:r>
              <a:t/>
            </a:r>
            <a:endParaRPr sz="2400"/>
          </a:p>
          <a:p>
            <a:pPr indent="-457200" lvl="0" marL="457200" rtl="0" algn="l">
              <a:lnSpc>
                <a:spcPct val="90000"/>
              </a:lnSpc>
              <a:spcBef>
                <a:spcPts val="480"/>
              </a:spcBef>
              <a:spcAft>
                <a:spcPts val="0"/>
              </a:spcAft>
              <a:buSzPct val="108108"/>
              <a:buFont typeface="Arial"/>
              <a:buChar char="•"/>
            </a:pPr>
            <a:r>
              <a:rPr lang="en-US" sz="2400"/>
              <a:t>No output Set O. Hence called as FA without Output.</a:t>
            </a:r>
            <a:endParaRPr/>
          </a:p>
          <a:p>
            <a:pPr indent="-304800" lvl="0" marL="457200" rtl="0" algn="l">
              <a:lnSpc>
                <a:spcPct val="90000"/>
              </a:lnSpc>
              <a:spcBef>
                <a:spcPts val="480"/>
              </a:spcBef>
              <a:spcAft>
                <a:spcPts val="0"/>
              </a:spcAft>
              <a:buSzPct val="108108"/>
              <a:buFont typeface="Arial"/>
              <a:buNone/>
            </a:pPr>
            <a:r>
              <a:t/>
            </a:r>
            <a:endParaRPr sz="2400"/>
          </a:p>
          <a:p>
            <a:pPr indent="-457200" lvl="0" marL="457200" rtl="0" algn="l">
              <a:lnSpc>
                <a:spcPct val="90000"/>
              </a:lnSpc>
              <a:spcBef>
                <a:spcPts val="480"/>
              </a:spcBef>
              <a:spcAft>
                <a:spcPts val="0"/>
              </a:spcAft>
              <a:buSzPct val="117936"/>
              <a:buFont typeface="Arial"/>
              <a:buChar char="•"/>
            </a:pPr>
            <a:r>
              <a:rPr lang="en-US" sz="2200"/>
              <a:t>Upon reading entire input string if machine resides in any of the final states, then i/p string is considered to be accepted by m/c otherwise rejected.</a:t>
            </a:r>
            <a:endParaRPr/>
          </a:p>
          <a:p>
            <a:pPr indent="-304800" lvl="0" marL="457200" rtl="0" algn="l">
              <a:lnSpc>
                <a:spcPct val="90000"/>
              </a:lnSpc>
              <a:spcBef>
                <a:spcPts val="480"/>
              </a:spcBef>
              <a:spcAft>
                <a:spcPts val="0"/>
              </a:spcAft>
              <a:buSzPct val="117936"/>
              <a:buFont typeface="Arial"/>
              <a:buNone/>
            </a:pPr>
            <a:r>
              <a:t/>
            </a:r>
            <a:endParaRPr sz="2200"/>
          </a:p>
          <a:p>
            <a:pPr indent="-457200" lvl="0" marL="457200" rtl="0" algn="l">
              <a:lnSpc>
                <a:spcPct val="90000"/>
              </a:lnSpc>
              <a:spcBef>
                <a:spcPts val="480"/>
              </a:spcBef>
              <a:spcAft>
                <a:spcPts val="0"/>
              </a:spcAft>
              <a:buSzPct val="117936"/>
              <a:buFont typeface="Arial"/>
              <a:buChar char="•"/>
            </a:pPr>
            <a:r>
              <a:rPr lang="en-US" sz="2200"/>
              <a:t>Thus FA acts as an input acceptor or rejector.</a:t>
            </a:r>
            <a:endParaRPr sz="2200"/>
          </a:p>
          <a:p>
            <a:pPr indent="-133350" lvl="1" marL="742950" rtl="0" algn="l">
              <a:lnSpc>
                <a:spcPct val="90000"/>
              </a:lnSpc>
              <a:spcBef>
                <a:spcPts val="480"/>
              </a:spcBef>
              <a:spcAft>
                <a:spcPts val="0"/>
              </a:spcAft>
              <a:buClr>
                <a:schemeClr val="dk1"/>
              </a:buClr>
              <a:buSzPct val="108108"/>
              <a:buNone/>
            </a:pPr>
            <a:r>
              <a:t/>
            </a:r>
            <a:endParaRPr sz="2400"/>
          </a:p>
        </p:txBody>
      </p:sp>
      <p:sp>
        <p:nvSpPr>
          <p:cNvPr id="338" name="Google Shape;33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ph type="title"/>
          </p:nvPr>
        </p:nvSpPr>
        <p:spPr>
          <a:xfrm>
            <a:off x="457200" y="274637"/>
            <a:ext cx="8229600" cy="40649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sz="3959"/>
              <a:t>Transition Graph for Finite Automata</a:t>
            </a:r>
            <a:endParaRPr/>
          </a:p>
        </p:txBody>
      </p:sp>
      <p:sp>
        <p:nvSpPr>
          <p:cNvPr id="347" name="Google Shape;347;p48"/>
          <p:cNvSpPr txBox="1"/>
          <p:nvPr>
            <p:ph idx="1" type="body"/>
          </p:nvPr>
        </p:nvSpPr>
        <p:spPr>
          <a:xfrm>
            <a:off x="457200" y="1268963"/>
            <a:ext cx="8229600" cy="523447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560"/>
              </a:spcBef>
              <a:spcAft>
                <a:spcPts val="0"/>
              </a:spcAft>
              <a:buClr>
                <a:schemeClr val="dk1"/>
              </a:buClr>
              <a:buSzPts val="2800"/>
              <a:buChar char="•"/>
            </a:pPr>
            <a:r>
              <a:rPr lang="en-US" sz="2800"/>
              <a:t>Almost same as FSM.</a:t>
            </a:r>
            <a:endParaRPr/>
          </a:p>
          <a:p>
            <a:pPr indent="-342900" lvl="0" marL="342900" rtl="0" algn="l">
              <a:lnSpc>
                <a:spcPct val="90000"/>
              </a:lnSpc>
              <a:spcBef>
                <a:spcPts val="560"/>
              </a:spcBef>
              <a:spcAft>
                <a:spcPts val="0"/>
              </a:spcAft>
              <a:buClr>
                <a:schemeClr val="dk1"/>
              </a:buClr>
              <a:buSzPts val="2800"/>
              <a:buChar char="•"/>
            </a:pPr>
            <a:r>
              <a:rPr lang="en-US" sz="2800"/>
              <a:t>Only difference is thet in FA, we need to represent final states and we do not have output symbol.</a:t>
            </a:r>
            <a:endParaRPr/>
          </a:p>
          <a:p>
            <a:pPr indent="-133350" lvl="1" marL="742950" rtl="0" algn="l">
              <a:lnSpc>
                <a:spcPct val="90000"/>
              </a:lnSpc>
              <a:spcBef>
                <a:spcPts val="480"/>
              </a:spcBef>
              <a:spcAft>
                <a:spcPts val="0"/>
              </a:spcAft>
              <a:buClr>
                <a:schemeClr val="dk1"/>
              </a:buClr>
              <a:buSzPts val="2400"/>
              <a:buNone/>
            </a:pPr>
            <a:r>
              <a:t/>
            </a:r>
            <a:endParaRPr sz="2400"/>
          </a:p>
        </p:txBody>
      </p:sp>
      <p:sp>
        <p:nvSpPr>
          <p:cNvPr id="348" name="Google Shape;348;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49" name="Google Shape;349;p48"/>
          <p:cNvPicPr preferRelativeResize="0"/>
          <p:nvPr/>
        </p:nvPicPr>
        <p:blipFill rotWithShape="1">
          <a:blip r:embed="rId3">
            <a:alphaModFix/>
          </a:blip>
          <a:srcRect b="0" l="0" r="0" t="0"/>
          <a:stretch/>
        </p:blipFill>
        <p:spPr>
          <a:xfrm>
            <a:off x="588135" y="3125754"/>
            <a:ext cx="7221587" cy="21833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457200" y="32051"/>
            <a:ext cx="8229600" cy="40649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sz="3959"/>
              <a:t>Examples of  Finite Automata as Acceptor</a:t>
            </a:r>
            <a:endParaRPr/>
          </a:p>
        </p:txBody>
      </p:sp>
      <p:sp>
        <p:nvSpPr>
          <p:cNvPr id="358" name="Google Shape;358;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59" name="Google Shape;359;p49"/>
          <p:cNvPicPr preferRelativeResize="0"/>
          <p:nvPr/>
        </p:nvPicPr>
        <p:blipFill rotWithShape="1">
          <a:blip r:embed="rId3">
            <a:alphaModFix/>
          </a:blip>
          <a:srcRect b="0" l="0" r="0" t="0"/>
          <a:stretch/>
        </p:blipFill>
        <p:spPr>
          <a:xfrm>
            <a:off x="276105" y="689829"/>
            <a:ext cx="8229600" cy="847962"/>
          </a:xfrm>
          <a:prstGeom prst="rect">
            <a:avLst/>
          </a:prstGeom>
          <a:noFill/>
          <a:ln>
            <a:noFill/>
          </a:ln>
        </p:spPr>
      </p:pic>
      <p:sp>
        <p:nvSpPr>
          <p:cNvPr id="360" name="Google Shape;360;p49"/>
          <p:cNvSpPr txBox="1"/>
          <p:nvPr/>
        </p:nvSpPr>
        <p:spPr>
          <a:xfrm>
            <a:off x="282677" y="1720370"/>
            <a:ext cx="83667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required FA </a:t>
            </a:r>
            <a:r>
              <a:rPr b="0" i="0" lang="en-US" sz="1400" u="none" cap="none" strike="noStrike">
                <a:solidFill>
                  <a:schemeClr val="dk1"/>
                </a:solidFill>
                <a:latin typeface="Arial"/>
                <a:ea typeface="Arial"/>
                <a:cs typeface="Arial"/>
                <a:sym typeface="Arial"/>
              </a:rPr>
              <a:t>is     M = (Q, ∑ </a:t>
            </a:r>
            <a:r>
              <a:rPr b="0" i="0" lang="en-US" sz="1600" u="none" cap="none" strike="noStrike">
                <a:solidFill>
                  <a:schemeClr val="dk1"/>
                </a:solidFill>
                <a:latin typeface="Arial"/>
                <a:ea typeface="Arial"/>
                <a:cs typeface="Arial"/>
                <a:sym typeface="Arial"/>
              </a:rPr>
              <a:t>, </a:t>
            </a:r>
            <a:r>
              <a:rPr b="0" i="0" lang="en-US" sz="1600" u="none" cap="none" strike="noStrike">
                <a:solidFill>
                  <a:schemeClr val="dk1"/>
                </a:solidFill>
                <a:latin typeface="Merriweather Sans"/>
                <a:ea typeface="Merriweather Sans"/>
                <a:cs typeface="Merriweather Sans"/>
                <a:sym typeface="Merriweather Sans"/>
              </a:rPr>
              <a:t>δ</a:t>
            </a:r>
            <a:r>
              <a:rPr b="0" i="0" lang="en-US" sz="1600" u="none" cap="none" strike="noStrike">
                <a:solidFill>
                  <a:schemeClr val="dk1"/>
                </a:solidFill>
                <a:latin typeface="Arial"/>
                <a:ea typeface="Arial"/>
                <a:cs typeface="Arial"/>
                <a:sym typeface="Arial"/>
              </a:rPr>
              <a:t> , q</a:t>
            </a:r>
            <a:r>
              <a:rPr b="0" baseline="-25000" i="0" lang="en-US" sz="1600" u="none" cap="none" strike="noStrike">
                <a:solidFill>
                  <a:schemeClr val="dk1"/>
                </a:solidFill>
                <a:latin typeface="Arial"/>
                <a:ea typeface="Arial"/>
                <a:cs typeface="Arial"/>
                <a:sym typeface="Arial"/>
              </a:rPr>
              <a:t>0</a:t>
            </a:r>
            <a:r>
              <a:rPr b="0" i="0" lang="en-US" sz="1400" u="none" cap="none" strike="noStrike">
                <a:solidFill>
                  <a:schemeClr val="dk1"/>
                </a:solidFill>
                <a:latin typeface="Arial"/>
                <a:ea typeface="Arial"/>
                <a:cs typeface="Arial"/>
                <a:sym typeface="Arial"/>
              </a:rPr>
              <a:t>, F )</a:t>
            </a:r>
            <a:endParaRPr b="0" i="0" sz="1400" u="none" cap="none" strike="noStrike">
              <a:solidFill>
                <a:srgbClr val="000000"/>
              </a:solidFill>
              <a:latin typeface="Arial"/>
              <a:ea typeface="Arial"/>
              <a:cs typeface="Arial"/>
              <a:sym typeface="Arial"/>
            </a:endParaRPr>
          </a:p>
        </p:txBody>
      </p:sp>
      <p:pic>
        <p:nvPicPr>
          <p:cNvPr id="361" name="Google Shape;361;p49"/>
          <p:cNvPicPr preferRelativeResize="0"/>
          <p:nvPr/>
        </p:nvPicPr>
        <p:blipFill rotWithShape="1">
          <a:blip r:embed="rId4">
            <a:alphaModFix/>
          </a:blip>
          <a:srcRect b="0" l="0" r="0" t="0"/>
          <a:stretch/>
        </p:blipFill>
        <p:spPr>
          <a:xfrm>
            <a:off x="67549" y="4827824"/>
            <a:ext cx="4383153" cy="1893651"/>
          </a:xfrm>
          <a:prstGeom prst="rect">
            <a:avLst/>
          </a:prstGeom>
          <a:noFill/>
          <a:ln>
            <a:noFill/>
          </a:ln>
        </p:spPr>
      </p:pic>
      <p:sp>
        <p:nvSpPr>
          <p:cNvPr id="362" name="Google Shape;362;p49"/>
          <p:cNvSpPr txBox="1"/>
          <p:nvPr/>
        </p:nvSpPr>
        <p:spPr>
          <a:xfrm>
            <a:off x="83976" y="4488024"/>
            <a:ext cx="22766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Merriweather Sans"/>
                <a:ea typeface="Merriweather Sans"/>
                <a:cs typeface="Merriweather Sans"/>
                <a:sym typeface="Merriweather Sans"/>
              </a:rPr>
              <a:t>δ :</a:t>
            </a:r>
            <a:r>
              <a:rPr b="0" i="0" lang="en-US" sz="1400" u="none" cap="none" strike="noStrike">
                <a:solidFill>
                  <a:schemeClr val="dk1"/>
                </a:solidFill>
                <a:latin typeface="Merriweather Sans"/>
                <a:ea typeface="Merriweather Sans"/>
                <a:cs typeface="Merriweather Sans"/>
                <a:sym typeface="Merriweather Sans"/>
              </a:rPr>
              <a:t> Q x </a:t>
            </a:r>
            <a:r>
              <a:rPr b="0" i="0" lang="en-US" sz="1400" u="none" cap="none" strike="noStrike">
                <a:solidFill>
                  <a:schemeClr val="dk1"/>
                </a:solidFill>
                <a:latin typeface="Arial"/>
                <a:ea typeface="Arial"/>
                <a:cs typeface="Arial"/>
                <a:sym typeface="Arial"/>
              </a:rPr>
              <a:t>∑ --&gt; Q</a:t>
            </a:r>
            <a:r>
              <a:rPr b="0" i="0" lang="en-US" sz="1400" u="none" cap="none" strike="noStrike">
                <a:solidFill>
                  <a:schemeClr val="dk1"/>
                </a:solidFill>
                <a:latin typeface="Merriweather Sans"/>
                <a:ea typeface="Merriweather Sans"/>
                <a:cs typeface="Merriweather Sans"/>
                <a:sym typeface="Merriweather Sans"/>
              </a:rPr>
              <a:t> </a:t>
            </a:r>
            <a:endParaRPr b="0" i="0" sz="1400" u="none" cap="none" strike="noStrike">
              <a:solidFill>
                <a:srgbClr val="000000"/>
              </a:solidFill>
              <a:latin typeface="Arial"/>
              <a:ea typeface="Arial"/>
              <a:cs typeface="Arial"/>
              <a:sym typeface="Arial"/>
            </a:endParaRPr>
          </a:p>
        </p:txBody>
      </p:sp>
      <p:sp>
        <p:nvSpPr>
          <p:cNvPr id="363" name="Google Shape;363;p49"/>
          <p:cNvSpPr txBox="1"/>
          <p:nvPr/>
        </p:nvSpPr>
        <p:spPr>
          <a:xfrm>
            <a:off x="282677" y="2296059"/>
            <a:ext cx="24166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 { C,H,A,R.I,O,T}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49"/>
          <p:cNvSpPr txBox="1"/>
          <p:nvPr/>
        </p:nvSpPr>
        <p:spPr>
          <a:xfrm>
            <a:off x="282677" y="2626053"/>
            <a:ext cx="7144487"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 q</a:t>
            </a:r>
            <a:r>
              <a:rPr b="0" baseline="-25000" i="0" lang="en-US" sz="1400" u="none" cap="none" strike="noStrike">
                <a:solidFill>
                  <a:schemeClr val="dk1"/>
                </a:solidFill>
                <a:latin typeface="Arial"/>
                <a:ea typeface="Arial"/>
                <a:cs typeface="Arial"/>
                <a:sym typeface="Arial"/>
              </a:rPr>
              <a:t>0, </a:t>
            </a: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1, </a:t>
            </a: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2, </a:t>
            </a: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3  </a:t>
            </a:r>
            <a:r>
              <a:rPr b="0" i="0" lang="en-US"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0  </a:t>
            </a:r>
            <a:r>
              <a:rPr b="0" i="0" lang="en-US" sz="1400" u="none" cap="none" strike="noStrike">
                <a:solidFill>
                  <a:schemeClr val="dk1"/>
                </a:solidFill>
                <a:latin typeface="Arial"/>
                <a:ea typeface="Arial"/>
                <a:cs typeface="Arial"/>
                <a:sym typeface="Arial"/>
              </a:rPr>
              <a:t> = Initial State of machine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1  </a:t>
            </a:r>
            <a:r>
              <a:rPr b="0" i="0" lang="en-US" sz="1400" u="none" cap="none" strike="noStrike">
                <a:solidFill>
                  <a:schemeClr val="dk1"/>
                </a:solidFill>
                <a:latin typeface="Arial"/>
                <a:ea typeface="Arial"/>
                <a:cs typeface="Arial"/>
                <a:sym typeface="Arial"/>
              </a:rPr>
              <a:t> = State of the machine after reading a string ending in C</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2  </a:t>
            </a:r>
            <a:r>
              <a:rPr b="0" i="0" lang="en-US" sz="1400" u="none" cap="none" strike="noStrike">
                <a:solidFill>
                  <a:schemeClr val="dk1"/>
                </a:solidFill>
                <a:latin typeface="Arial"/>
                <a:ea typeface="Arial"/>
                <a:cs typeface="Arial"/>
                <a:sym typeface="Arial"/>
              </a:rPr>
              <a:t> = State of the machine after reading a string ending in CA</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3  </a:t>
            </a:r>
            <a:r>
              <a:rPr b="0" i="0" lang="en-US" sz="1400" u="none" cap="none" strike="noStrike">
                <a:solidFill>
                  <a:schemeClr val="dk1"/>
                </a:solidFill>
                <a:latin typeface="Arial"/>
                <a:ea typeface="Arial"/>
                <a:cs typeface="Arial"/>
                <a:sym typeface="Arial"/>
              </a:rPr>
              <a:t> = State of the machine after reading a string ending in CAT</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49"/>
          <p:cNvSpPr txBox="1"/>
          <p:nvPr/>
        </p:nvSpPr>
        <p:spPr>
          <a:xfrm>
            <a:off x="320001" y="3928418"/>
            <a:ext cx="192210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F = { q</a:t>
            </a:r>
            <a:r>
              <a:rPr b="0" baseline="-25000" i="0" lang="en-US" sz="1400" u="none" cap="none" strike="noStrike">
                <a:solidFill>
                  <a:schemeClr val="dk1"/>
                </a:solidFill>
                <a:latin typeface="Arial"/>
                <a:ea typeface="Arial"/>
                <a:cs typeface="Arial"/>
                <a:sym typeface="Arial"/>
              </a:rPr>
              <a:t>3 </a:t>
            </a:r>
            <a:r>
              <a:rPr b="0" i="0" lang="en-US" sz="1400" u="none" cap="none" strike="noStrike">
                <a:solidFill>
                  <a:schemeClr val="dk1"/>
                </a:solidFill>
                <a:latin typeface="Arial"/>
                <a:ea typeface="Arial"/>
                <a:cs typeface="Arial"/>
                <a:sym typeface="Arial"/>
              </a:rPr>
              <a:t> }</a:t>
            </a:r>
            <a:r>
              <a:rPr b="0" baseline="-25000"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66" name="Google Shape;366;p49"/>
          <p:cNvPicPr preferRelativeResize="0"/>
          <p:nvPr/>
        </p:nvPicPr>
        <p:blipFill rotWithShape="1">
          <a:blip r:embed="rId5">
            <a:alphaModFix/>
          </a:blip>
          <a:srcRect b="0" l="0" r="0" t="0"/>
          <a:stretch/>
        </p:blipFill>
        <p:spPr>
          <a:xfrm>
            <a:off x="4572000" y="4839814"/>
            <a:ext cx="4504451" cy="16990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500"/>
                                        <p:tgtEl>
                                          <p:spTgt spid="3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500"/>
                                        <p:tgtEl>
                                          <p:spTgt spid="3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500"/>
                                        <p:tgtEl>
                                          <p:spTgt spid="3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500"/>
                                        <p:tgtEl>
                                          <p:spTgt spid="3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500"/>
                                        <p:tgtEl>
                                          <p:spTgt spid="3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457200" y="32051"/>
            <a:ext cx="8229600" cy="40649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sz="3959"/>
              <a:t>Examples of  Finite Automata as Acceptor</a:t>
            </a:r>
            <a:endParaRPr/>
          </a:p>
        </p:txBody>
      </p:sp>
      <p:sp>
        <p:nvSpPr>
          <p:cNvPr id="375" name="Google Shape;375;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76" name="Google Shape;376;p50"/>
          <p:cNvPicPr preferRelativeResize="0"/>
          <p:nvPr/>
        </p:nvPicPr>
        <p:blipFill rotWithShape="1">
          <a:blip r:embed="rId3">
            <a:alphaModFix/>
          </a:blip>
          <a:srcRect b="0" l="0" r="0" t="0"/>
          <a:stretch/>
        </p:blipFill>
        <p:spPr>
          <a:xfrm>
            <a:off x="276105" y="689829"/>
            <a:ext cx="8229600" cy="847962"/>
          </a:xfrm>
          <a:prstGeom prst="rect">
            <a:avLst/>
          </a:prstGeom>
          <a:noFill/>
          <a:ln>
            <a:noFill/>
          </a:ln>
        </p:spPr>
      </p:pic>
      <p:pic>
        <p:nvPicPr>
          <p:cNvPr id="377" name="Google Shape;377;p50"/>
          <p:cNvPicPr preferRelativeResize="0"/>
          <p:nvPr/>
        </p:nvPicPr>
        <p:blipFill rotWithShape="1">
          <a:blip r:embed="rId4">
            <a:alphaModFix/>
          </a:blip>
          <a:srcRect b="0" l="0" r="0" t="0"/>
          <a:stretch/>
        </p:blipFill>
        <p:spPr>
          <a:xfrm>
            <a:off x="7752" y="1821258"/>
            <a:ext cx="4383153" cy="1893651"/>
          </a:xfrm>
          <a:prstGeom prst="rect">
            <a:avLst/>
          </a:prstGeom>
          <a:noFill/>
          <a:ln>
            <a:noFill/>
          </a:ln>
        </p:spPr>
      </p:pic>
      <p:sp>
        <p:nvSpPr>
          <p:cNvPr id="378" name="Google Shape;378;p50"/>
          <p:cNvSpPr txBox="1"/>
          <p:nvPr/>
        </p:nvSpPr>
        <p:spPr>
          <a:xfrm>
            <a:off x="276105" y="1482704"/>
            <a:ext cx="22766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Merriweather Sans"/>
                <a:ea typeface="Merriweather Sans"/>
                <a:cs typeface="Merriweather Sans"/>
                <a:sym typeface="Merriweather Sans"/>
              </a:rPr>
              <a:t>δ :</a:t>
            </a:r>
            <a:r>
              <a:rPr b="0" i="0" lang="en-US" sz="1400" u="none" cap="none" strike="noStrike">
                <a:solidFill>
                  <a:schemeClr val="dk1"/>
                </a:solidFill>
                <a:latin typeface="Merriweather Sans"/>
                <a:ea typeface="Merriweather Sans"/>
                <a:cs typeface="Merriweather Sans"/>
                <a:sym typeface="Merriweather Sans"/>
              </a:rPr>
              <a:t> Q x </a:t>
            </a:r>
            <a:r>
              <a:rPr b="0" i="0" lang="en-US" sz="1400" u="none" cap="none" strike="noStrike">
                <a:solidFill>
                  <a:schemeClr val="dk1"/>
                </a:solidFill>
                <a:latin typeface="Arial"/>
                <a:ea typeface="Arial"/>
                <a:cs typeface="Arial"/>
                <a:sym typeface="Arial"/>
              </a:rPr>
              <a:t>∑ --&gt; Q</a:t>
            </a:r>
            <a:r>
              <a:rPr b="0" i="0" lang="en-US" sz="1400" u="none" cap="none" strike="noStrike">
                <a:solidFill>
                  <a:schemeClr val="dk1"/>
                </a:solidFill>
                <a:latin typeface="Merriweather Sans"/>
                <a:ea typeface="Merriweather Sans"/>
                <a:cs typeface="Merriweather Sans"/>
                <a:sym typeface="Merriweather Sans"/>
              </a:rPr>
              <a:t> </a:t>
            </a:r>
            <a:endParaRPr b="0" i="0" sz="1400" u="none" cap="none" strike="noStrike">
              <a:solidFill>
                <a:srgbClr val="000000"/>
              </a:solidFill>
              <a:latin typeface="Arial"/>
              <a:ea typeface="Arial"/>
              <a:cs typeface="Arial"/>
              <a:sym typeface="Arial"/>
            </a:endParaRPr>
          </a:p>
        </p:txBody>
      </p:sp>
      <p:sp>
        <p:nvSpPr>
          <p:cNvPr id="379" name="Google Shape;379;p50"/>
          <p:cNvSpPr txBox="1"/>
          <p:nvPr/>
        </p:nvSpPr>
        <p:spPr>
          <a:xfrm>
            <a:off x="4753097" y="1536928"/>
            <a:ext cx="192210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F = { q</a:t>
            </a:r>
            <a:r>
              <a:rPr b="0" baseline="-25000" i="0" lang="en-US" sz="1400" u="none" cap="none" strike="noStrike">
                <a:solidFill>
                  <a:schemeClr val="dk1"/>
                </a:solidFill>
                <a:latin typeface="Arial"/>
                <a:ea typeface="Arial"/>
                <a:cs typeface="Arial"/>
                <a:sym typeface="Arial"/>
              </a:rPr>
              <a:t>3 </a:t>
            </a:r>
            <a:r>
              <a:rPr b="0" i="0" lang="en-US" sz="1400" u="none" cap="none" strike="noStrike">
                <a:solidFill>
                  <a:schemeClr val="dk1"/>
                </a:solidFill>
                <a:latin typeface="Arial"/>
                <a:ea typeface="Arial"/>
                <a:cs typeface="Arial"/>
                <a:sym typeface="Arial"/>
              </a:rPr>
              <a:t> }</a:t>
            </a:r>
            <a:r>
              <a:rPr b="0" baseline="-25000"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380" name="Google Shape;380;p50"/>
          <p:cNvGraphicFramePr/>
          <p:nvPr/>
        </p:nvGraphicFramePr>
        <p:xfrm>
          <a:off x="758890" y="4053463"/>
          <a:ext cx="3000000" cy="3000000"/>
        </p:xfrm>
        <a:graphic>
          <a:graphicData uri="http://schemas.openxmlformats.org/drawingml/2006/table">
            <a:tbl>
              <a:tblPr bandRow="1" firstRow="1">
                <a:noFill/>
                <a:tableStyleId>{C9E8ADB9-28F5-4F97-A0B2-77F3E1BD2B45}</a:tableStyleId>
              </a:tblPr>
              <a:tblGrid>
                <a:gridCol w="1524000"/>
                <a:gridCol w="1524000"/>
                <a:gridCol w="1524000"/>
                <a:gridCol w="1524000"/>
              </a:tblGrid>
              <a:tr h="442900">
                <a:tc>
                  <a:txBody>
                    <a:bodyPr/>
                    <a:lstStyle/>
                    <a:p>
                      <a:pPr indent="0" lvl="0" marL="0" marR="0" rtl="0" algn="l">
                        <a:lnSpc>
                          <a:spcPct val="100000"/>
                        </a:lnSpc>
                        <a:spcBef>
                          <a:spcPts val="0"/>
                        </a:spcBef>
                        <a:spcAft>
                          <a:spcPts val="0"/>
                        </a:spcAft>
                        <a:buNone/>
                      </a:pPr>
                      <a:r>
                        <a:rPr lang="en-US" sz="1400" u="none" cap="none" strike="noStrike"/>
                        <a:t>CS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I/p Symbol</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NS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O/P Symbol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81" name="Google Shape;381;p50"/>
          <p:cNvSpPr txBox="1"/>
          <p:nvPr/>
        </p:nvSpPr>
        <p:spPr>
          <a:xfrm>
            <a:off x="1414439" y="3676831"/>
            <a:ext cx="51225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Simulation for input String “ACHCATRI”</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457200" y="32051"/>
            <a:ext cx="8229600" cy="40649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sz="3959"/>
              <a:t>Examples of  Finite Automata as Acceptor</a:t>
            </a:r>
            <a:endParaRPr/>
          </a:p>
        </p:txBody>
      </p:sp>
      <p:sp>
        <p:nvSpPr>
          <p:cNvPr id="390" name="Google Shape;390;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1" name="Google Shape;391;p51"/>
          <p:cNvSpPr txBox="1"/>
          <p:nvPr/>
        </p:nvSpPr>
        <p:spPr>
          <a:xfrm>
            <a:off x="207505" y="1459345"/>
            <a:ext cx="83667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required FA </a:t>
            </a:r>
            <a:r>
              <a:rPr b="0" i="0" lang="en-US" sz="1400" u="none" cap="none" strike="noStrike">
                <a:solidFill>
                  <a:schemeClr val="dk1"/>
                </a:solidFill>
                <a:latin typeface="Arial"/>
                <a:ea typeface="Arial"/>
                <a:cs typeface="Arial"/>
                <a:sym typeface="Arial"/>
              </a:rPr>
              <a:t>is     M = (Q, ∑ </a:t>
            </a:r>
            <a:r>
              <a:rPr b="0" i="0" lang="en-US" sz="1600" u="none" cap="none" strike="noStrike">
                <a:solidFill>
                  <a:schemeClr val="dk1"/>
                </a:solidFill>
                <a:latin typeface="Arial"/>
                <a:ea typeface="Arial"/>
                <a:cs typeface="Arial"/>
                <a:sym typeface="Arial"/>
              </a:rPr>
              <a:t>, </a:t>
            </a:r>
            <a:r>
              <a:rPr b="0" i="0" lang="en-US" sz="1600" u="none" cap="none" strike="noStrike">
                <a:solidFill>
                  <a:schemeClr val="dk1"/>
                </a:solidFill>
                <a:latin typeface="Merriweather Sans"/>
                <a:ea typeface="Merriweather Sans"/>
                <a:cs typeface="Merriweather Sans"/>
                <a:sym typeface="Merriweather Sans"/>
              </a:rPr>
              <a:t>δ</a:t>
            </a:r>
            <a:r>
              <a:rPr b="0" i="0" lang="en-US" sz="1600" u="none" cap="none" strike="noStrike">
                <a:solidFill>
                  <a:schemeClr val="dk1"/>
                </a:solidFill>
                <a:latin typeface="Arial"/>
                <a:ea typeface="Arial"/>
                <a:cs typeface="Arial"/>
                <a:sym typeface="Arial"/>
              </a:rPr>
              <a:t> , q</a:t>
            </a:r>
            <a:r>
              <a:rPr b="0" baseline="-25000" i="0" lang="en-US" sz="1600" u="none" cap="none" strike="noStrike">
                <a:solidFill>
                  <a:schemeClr val="dk1"/>
                </a:solidFill>
                <a:latin typeface="Arial"/>
                <a:ea typeface="Arial"/>
                <a:cs typeface="Arial"/>
                <a:sym typeface="Arial"/>
              </a:rPr>
              <a:t>0</a:t>
            </a:r>
            <a:r>
              <a:rPr b="0" i="0" lang="en-US" sz="1400" u="none" cap="none" strike="noStrike">
                <a:solidFill>
                  <a:schemeClr val="dk1"/>
                </a:solidFill>
                <a:latin typeface="Arial"/>
                <a:ea typeface="Arial"/>
                <a:cs typeface="Arial"/>
                <a:sym typeface="Arial"/>
              </a:rPr>
              <a:t>, F )</a:t>
            </a:r>
            <a:endParaRPr b="0" i="0" sz="1400" u="none" cap="none" strike="noStrike">
              <a:solidFill>
                <a:srgbClr val="000000"/>
              </a:solidFill>
              <a:latin typeface="Arial"/>
              <a:ea typeface="Arial"/>
              <a:cs typeface="Arial"/>
              <a:sym typeface="Arial"/>
            </a:endParaRPr>
          </a:p>
        </p:txBody>
      </p:sp>
      <p:sp>
        <p:nvSpPr>
          <p:cNvPr id="392" name="Google Shape;392;p51"/>
          <p:cNvSpPr txBox="1"/>
          <p:nvPr/>
        </p:nvSpPr>
        <p:spPr>
          <a:xfrm>
            <a:off x="24178" y="4054395"/>
            <a:ext cx="22766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Merriweather Sans"/>
                <a:ea typeface="Merriweather Sans"/>
                <a:cs typeface="Merriweather Sans"/>
                <a:sym typeface="Merriweather Sans"/>
              </a:rPr>
              <a:t>δ :</a:t>
            </a:r>
            <a:r>
              <a:rPr b="0" i="0" lang="en-US" sz="1400" u="none" cap="none" strike="noStrike">
                <a:solidFill>
                  <a:schemeClr val="dk1"/>
                </a:solidFill>
                <a:latin typeface="Merriweather Sans"/>
                <a:ea typeface="Merriweather Sans"/>
                <a:cs typeface="Merriweather Sans"/>
                <a:sym typeface="Merriweather Sans"/>
              </a:rPr>
              <a:t> Q x </a:t>
            </a:r>
            <a:r>
              <a:rPr b="0" i="0" lang="en-US" sz="1400" u="none" cap="none" strike="noStrike">
                <a:solidFill>
                  <a:schemeClr val="dk1"/>
                </a:solidFill>
                <a:latin typeface="Arial"/>
                <a:ea typeface="Arial"/>
                <a:cs typeface="Arial"/>
                <a:sym typeface="Arial"/>
              </a:rPr>
              <a:t>∑ --&gt; Q</a:t>
            </a:r>
            <a:r>
              <a:rPr b="0" i="0" lang="en-US" sz="1400" u="none" cap="none" strike="noStrike">
                <a:solidFill>
                  <a:schemeClr val="dk1"/>
                </a:solidFill>
                <a:latin typeface="Merriweather Sans"/>
                <a:ea typeface="Merriweather Sans"/>
                <a:cs typeface="Merriweather Sans"/>
                <a:sym typeface="Merriweather Sans"/>
              </a:rPr>
              <a:t> </a:t>
            </a:r>
            <a:endParaRPr b="0" i="0" sz="1400" u="none" cap="none" strike="noStrike">
              <a:solidFill>
                <a:srgbClr val="000000"/>
              </a:solidFill>
              <a:latin typeface="Arial"/>
              <a:ea typeface="Arial"/>
              <a:cs typeface="Arial"/>
              <a:sym typeface="Arial"/>
            </a:endParaRPr>
          </a:p>
        </p:txBody>
      </p:sp>
      <p:sp>
        <p:nvSpPr>
          <p:cNvPr id="393" name="Google Shape;393;p51"/>
          <p:cNvSpPr txBox="1"/>
          <p:nvPr/>
        </p:nvSpPr>
        <p:spPr>
          <a:xfrm>
            <a:off x="207505" y="1830991"/>
            <a:ext cx="24166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 {0,1}</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4" name="Google Shape;394;p51"/>
          <p:cNvSpPr txBox="1"/>
          <p:nvPr/>
        </p:nvSpPr>
        <p:spPr>
          <a:xfrm>
            <a:off x="207505" y="2237085"/>
            <a:ext cx="7144487"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 q</a:t>
            </a:r>
            <a:r>
              <a:rPr b="0" baseline="-25000" i="0" lang="en-US" sz="1400" u="none" cap="none" strike="noStrike">
                <a:solidFill>
                  <a:schemeClr val="dk1"/>
                </a:solidFill>
                <a:latin typeface="Arial"/>
                <a:ea typeface="Arial"/>
                <a:cs typeface="Arial"/>
                <a:sym typeface="Arial"/>
              </a:rPr>
              <a:t>0, </a:t>
            </a: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1, </a:t>
            </a: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2, </a:t>
            </a: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3, </a:t>
            </a: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4 </a:t>
            </a:r>
            <a:r>
              <a:rPr b="0" i="0" lang="en-US"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0  </a:t>
            </a:r>
            <a:r>
              <a:rPr b="0" i="0" lang="en-US" sz="1400" u="none" cap="none" strike="noStrike">
                <a:solidFill>
                  <a:schemeClr val="dk1"/>
                </a:solidFill>
                <a:latin typeface="Arial"/>
                <a:ea typeface="Arial"/>
                <a:cs typeface="Arial"/>
                <a:sym typeface="Arial"/>
              </a:rPr>
              <a:t> = Initial State of machine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1  </a:t>
            </a:r>
            <a:r>
              <a:rPr b="0" i="0" lang="en-US" sz="1400" u="none" cap="none" strike="noStrike">
                <a:solidFill>
                  <a:schemeClr val="dk1"/>
                </a:solidFill>
                <a:latin typeface="Arial"/>
                <a:ea typeface="Arial"/>
                <a:cs typeface="Arial"/>
                <a:sym typeface="Arial"/>
              </a:rPr>
              <a:t> = State of the machine after reading a string ending in 0</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2  </a:t>
            </a:r>
            <a:r>
              <a:rPr b="0" i="0" lang="en-US" sz="1400" u="none" cap="none" strike="noStrike">
                <a:solidFill>
                  <a:schemeClr val="dk1"/>
                </a:solidFill>
                <a:latin typeface="Arial"/>
                <a:ea typeface="Arial"/>
                <a:cs typeface="Arial"/>
                <a:sym typeface="Arial"/>
              </a:rPr>
              <a:t> = State of the machine after reading a string ending in 00</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3  </a:t>
            </a:r>
            <a:r>
              <a:rPr b="0" i="0" lang="en-US" sz="1400" u="none" cap="none" strike="noStrike">
                <a:solidFill>
                  <a:schemeClr val="dk1"/>
                </a:solidFill>
                <a:latin typeface="Arial"/>
                <a:ea typeface="Arial"/>
                <a:cs typeface="Arial"/>
                <a:sym typeface="Arial"/>
              </a:rPr>
              <a:t> = State of the machine after reading a string ending in 1</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q</a:t>
            </a:r>
            <a:r>
              <a:rPr b="0" baseline="-25000" i="0" lang="en-US" sz="1400" u="none" cap="none" strike="noStrike">
                <a:solidFill>
                  <a:schemeClr val="dk1"/>
                </a:solidFill>
                <a:latin typeface="Arial"/>
                <a:ea typeface="Arial"/>
                <a:cs typeface="Arial"/>
                <a:sym typeface="Arial"/>
              </a:rPr>
              <a:t>4  </a:t>
            </a:r>
            <a:r>
              <a:rPr b="0" i="0" lang="en-US" sz="1400" u="none" cap="none" strike="noStrike">
                <a:solidFill>
                  <a:schemeClr val="dk1"/>
                </a:solidFill>
                <a:latin typeface="Arial"/>
                <a:ea typeface="Arial"/>
                <a:cs typeface="Arial"/>
                <a:sym typeface="Arial"/>
              </a:rPr>
              <a:t> = State of the machine after reading a string ending in 11</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5" name="Google Shape;395;p51"/>
          <p:cNvSpPr txBox="1"/>
          <p:nvPr/>
        </p:nvSpPr>
        <p:spPr>
          <a:xfrm>
            <a:off x="276105" y="3683522"/>
            <a:ext cx="192210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F = { q</a:t>
            </a:r>
            <a:r>
              <a:rPr b="0" baseline="-25000" i="0" lang="en-US" sz="1400" u="none" cap="none" strike="noStrike">
                <a:solidFill>
                  <a:schemeClr val="dk1"/>
                </a:solidFill>
                <a:latin typeface="Arial"/>
                <a:ea typeface="Arial"/>
                <a:cs typeface="Arial"/>
                <a:sym typeface="Arial"/>
              </a:rPr>
              <a:t>2,</a:t>
            </a:r>
            <a:r>
              <a:rPr b="0" i="0" lang="en-US" sz="1400" u="none" cap="none" strike="noStrike">
                <a:solidFill>
                  <a:schemeClr val="dk1"/>
                </a:solidFill>
                <a:latin typeface="Arial"/>
                <a:ea typeface="Arial"/>
                <a:cs typeface="Arial"/>
                <a:sym typeface="Arial"/>
              </a:rPr>
              <a:t> q4</a:t>
            </a:r>
            <a:r>
              <a:rPr b="0" baseline="-25000"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 }</a:t>
            </a:r>
            <a:r>
              <a:rPr b="0" baseline="-25000"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96" name="Google Shape;396;p51"/>
          <p:cNvPicPr preferRelativeResize="0"/>
          <p:nvPr/>
        </p:nvPicPr>
        <p:blipFill rotWithShape="1">
          <a:blip r:embed="rId3">
            <a:alphaModFix/>
          </a:blip>
          <a:srcRect b="0" l="0" r="0" t="0"/>
          <a:stretch/>
        </p:blipFill>
        <p:spPr>
          <a:xfrm>
            <a:off x="0" y="4406630"/>
            <a:ext cx="3039414" cy="2451370"/>
          </a:xfrm>
          <a:prstGeom prst="rect">
            <a:avLst/>
          </a:prstGeom>
          <a:noFill/>
          <a:ln>
            <a:noFill/>
          </a:ln>
        </p:spPr>
      </p:pic>
      <p:pic>
        <p:nvPicPr>
          <p:cNvPr id="397" name="Google Shape;397;p51"/>
          <p:cNvPicPr preferRelativeResize="0"/>
          <p:nvPr/>
        </p:nvPicPr>
        <p:blipFill rotWithShape="1">
          <a:blip r:embed="rId4">
            <a:alphaModFix/>
          </a:blip>
          <a:srcRect b="0" l="0" r="0" t="0"/>
          <a:stretch/>
        </p:blipFill>
        <p:spPr>
          <a:xfrm>
            <a:off x="4495905" y="4054395"/>
            <a:ext cx="3039414" cy="2730230"/>
          </a:xfrm>
          <a:prstGeom prst="rect">
            <a:avLst/>
          </a:prstGeom>
          <a:noFill/>
          <a:ln>
            <a:noFill/>
          </a:ln>
        </p:spPr>
      </p:pic>
      <p:sp>
        <p:nvSpPr>
          <p:cNvPr id="398" name="Google Shape;398;p51"/>
          <p:cNvSpPr txBox="1"/>
          <p:nvPr/>
        </p:nvSpPr>
        <p:spPr>
          <a:xfrm>
            <a:off x="164401" y="571204"/>
            <a:ext cx="845300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Design a FA that accepts all strings over </a:t>
            </a:r>
            <a:r>
              <a:rPr b="0" i="0" lang="en-US" sz="2000" u="none" cap="none" strike="noStrike">
                <a:solidFill>
                  <a:schemeClr val="dk1"/>
                </a:solidFill>
                <a:latin typeface="Arial"/>
                <a:ea typeface="Arial"/>
                <a:cs typeface="Arial"/>
                <a:sym typeface="Arial"/>
              </a:rPr>
              <a:t>∑={0,1} which end with either ‘00’ or ‘11’</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500"/>
                                        <p:tgtEl>
                                          <p:spTgt spid="3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500"/>
                                        <p:tgtEl>
                                          <p:spTgt spid="3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500"/>
                                        <p:tgtEl>
                                          <p:spTgt spid="3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457200" y="0"/>
            <a:ext cx="8229600" cy="354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Exercises</a:t>
            </a:r>
            <a:endParaRPr/>
          </a:p>
        </p:txBody>
      </p:sp>
      <p:sp>
        <p:nvSpPr>
          <p:cNvPr id="404" name="Google Shape;404;p52"/>
          <p:cNvSpPr txBox="1"/>
          <p:nvPr>
            <p:ph idx="1" type="body"/>
          </p:nvPr>
        </p:nvSpPr>
        <p:spPr>
          <a:xfrm>
            <a:off x="0" y="452534"/>
            <a:ext cx="8845420" cy="4525963"/>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00000"/>
              </a:lnSpc>
              <a:spcBef>
                <a:spcPts val="360"/>
              </a:spcBef>
              <a:spcAft>
                <a:spcPts val="0"/>
              </a:spcAft>
              <a:buClr>
                <a:schemeClr val="dk1"/>
              </a:buClr>
              <a:buSzPts val="1800"/>
              <a:buChar char="•"/>
            </a:pPr>
            <a:r>
              <a:rPr lang="en-US" sz="2400"/>
              <a:t>Design a FA for divisibility by 4 tester for a binary number.</a:t>
            </a:r>
            <a:endParaRPr/>
          </a:p>
          <a:p>
            <a:pPr indent="-342900" lvl="0" marL="457200" rtl="0" algn="l">
              <a:lnSpc>
                <a:spcPct val="100000"/>
              </a:lnSpc>
              <a:spcBef>
                <a:spcPts val="360"/>
              </a:spcBef>
              <a:spcAft>
                <a:spcPts val="0"/>
              </a:spcAft>
              <a:buClr>
                <a:schemeClr val="dk1"/>
              </a:buClr>
              <a:buSzPts val="1800"/>
              <a:buChar char="•"/>
            </a:pPr>
            <a:r>
              <a:rPr lang="en-US" sz="2400"/>
              <a:t>Design  a FA for divisibility by 3 tester for a ternary number.</a:t>
            </a:r>
            <a:endParaRPr/>
          </a:p>
          <a:p>
            <a:pPr indent="-342900" lvl="0" marL="457200" rtl="0" algn="l">
              <a:lnSpc>
                <a:spcPct val="100000"/>
              </a:lnSpc>
              <a:spcBef>
                <a:spcPts val="360"/>
              </a:spcBef>
              <a:spcAft>
                <a:spcPts val="0"/>
              </a:spcAft>
              <a:buClr>
                <a:schemeClr val="dk1"/>
              </a:buClr>
              <a:buSzPts val="1800"/>
              <a:buChar char="•"/>
            </a:pPr>
            <a:r>
              <a:rPr lang="en-US" sz="2400"/>
              <a:t>Design FA that accepts all strings over  ∑={x,y} ending with xyy.</a:t>
            </a:r>
            <a:endParaRPr/>
          </a:p>
          <a:p>
            <a:pPr indent="-342900" lvl="0" marL="457200" rtl="0" algn="l">
              <a:lnSpc>
                <a:spcPct val="100000"/>
              </a:lnSpc>
              <a:spcBef>
                <a:spcPts val="360"/>
              </a:spcBef>
              <a:spcAft>
                <a:spcPts val="0"/>
              </a:spcAft>
              <a:buClr>
                <a:schemeClr val="dk1"/>
              </a:buClr>
              <a:buSzPts val="1800"/>
              <a:buChar char="•"/>
            </a:pPr>
            <a:r>
              <a:rPr lang="en-US" sz="2400"/>
              <a:t>Design FA that accepts all strings over  ∑={x,y} beginning with xyy.</a:t>
            </a:r>
            <a:endParaRPr/>
          </a:p>
          <a:p>
            <a:pPr indent="-342900" lvl="0" marL="457200" rtl="0" algn="l">
              <a:lnSpc>
                <a:spcPct val="100000"/>
              </a:lnSpc>
              <a:spcBef>
                <a:spcPts val="360"/>
              </a:spcBef>
              <a:spcAft>
                <a:spcPts val="0"/>
              </a:spcAft>
              <a:buClr>
                <a:schemeClr val="dk1"/>
              </a:buClr>
              <a:buSzPts val="1800"/>
              <a:buChar char="•"/>
            </a:pPr>
            <a:r>
              <a:rPr lang="en-US" sz="2400"/>
              <a:t>Design FA that accepts all strings over  ∑={x,y} having  xyy as a substring.</a:t>
            </a:r>
            <a:endParaRPr/>
          </a:p>
          <a:p>
            <a:pPr indent="-342900" lvl="0" marL="457200" rtl="0" algn="l">
              <a:lnSpc>
                <a:spcPct val="100000"/>
              </a:lnSpc>
              <a:spcBef>
                <a:spcPts val="360"/>
              </a:spcBef>
              <a:spcAft>
                <a:spcPts val="0"/>
              </a:spcAft>
              <a:buClr>
                <a:schemeClr val="dk1"/>
              </a:buClr>
              <a:buSzPts val="1800"/>
              <a:buChar char="•"/>
            </a:pPr>
            <a:r>
              <a:rPr lang="en-US" sz="2400"/>
              <a:t>Design FA that accepts all strings over  ∑={x,y} not having  xyy as a substring.</a:t>
            </a:r>
            <a:endParaRPr/>
          </a:p>
          <a:p>
            <a:pPr indent="-342900" lvl="0" marL="457200" rtl="0" algn="l">
              <a:lnSpc>
                <a:spcPct val="100000"/>
              </a:lnSpc>
              <a:spcBef>
                <a:spcPts val="360"/>
              </a:spcBef>
              <a:spcAft>
                <a:spcPts val="0"/>
              </a:spcAft>
              <a:buClr>
                <a:schemeClr val="dk1"/>
              </a:buClr>
              <a:buSzPts val="1800"/>
              <a:buChar char="•"/>
            </a:pPr>
            <a:r>
              <a:rPr lang="en-US" sz="2400"/>
              <a:t>Design FA that accepts all strings over  ∑={x,y} having  xyy  or xxy or both as a substring.</a:t>
            </a:r>
            <a:endParaRPr/>
          </a:p>
          <a:p>
            <a:pPr indent="-342900" lvl="0" marL="457200" rtl="0" algn="l">
              <a:lnSpc>
                <a:spcPct val="100000"/>
              </a:lnSpc>
              <a:spcBef>
                <a:spcPts val="360"/>
              </a:spcBef>
              <a:spcAft>
                <a:spcPts val="0"/>
              </a:spcAft>
              <a:buClr>
                <a:schemeClr val="dk1"/>
              </a:buClr>
              <a:buSzPts val="1800"/>
              <a:buChar char="•"/>
            </a:pPr>
            <a:r>
              <a:rPr lang="en-US" sz="2400"/>
              <a:t>Design FA that accepts all strings over  ∑={x,y} having  neither xyy  nor xxy as a substring.</a:t>
            </a:r>
            <a:endParaRPr/>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a:p>
        </p:txBody>
      </p:sp>
      <p:sp>
        <p:nvSpPr>
          <p:cNvPr id="405" name="Google Shape;405;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457200" y="0"/>
            <a:ext cx="8229600" cy="354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Exercises</a:t>
            </a:r>
            <a:endParaRPr/>
          </a:p>
        </p:txBody>
      </p:sp>
      <p:sp>
        <p:nvSpPr>
          <p:cNvPr id="411" name="Google Shape;411;p53"/>
          <p:cNvSpPr txBox="1"/>
          <p:nvPr>
            <p:ph idx="1" type="body"/>
          </p:nvPr>
        </p:nvSpPr>
        <p:spPr>
          <a:xfrm>
            <a:off x="0" y="452534"/>
            <a:ext cx="884542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US" sz="2400"/>
              <a:t>Design a FA for divisibility by 4 tester for a binary number.</a:t>
            </a:r>
            <a:endParaRPr/>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a:p>
        </p:txBody>
      </p:sp>
      <p:sp>
        <p:nvSpPr>
          <p:cNvPr id="412" name="Google Shape;412;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457200" y="0"/>
            <a:ext cx="8229600" cy="354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Exercises</a:t>
            </a:r>
            <a:endParaRPr/>
          </a:p>
        </p:txBody>
      </p:sp>
      <p:sp>
        <p:nvSpPr>
          <p:cNvPr id="418" name="Google Shape;418;p54"/>
          <p:cNvSpPr txBox="1"/>
          <p:nvPr>
            <p:ph idx="1" type="body"/>
          </p:nvPr>
        </p:nvSpPr>
        <p:spPr>
          <a:xfrm>
            <a:off x="0" y="452534"/>
            <a:ext cx="884542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US" sz="2400"/>
              <a:t>Design  a FA for divisibility by 3 tester for a ternary number.</a:t>
            </a:r>
            <a:endParaRPr/>
          </a:p>
          <a:p>
            <a:pPr indent="0" lvl="0" marL="114300" rtl="0" algn="l">
              <a:lnSpc>
                <a:spcPct val="100000"/>
              </a:lnSpc>
              <a:spcBef>
                <a:spcPts val="360"/>
              </a:spcBef>
              <a:spcAft>
                <a:spcPts val="0"/>
              </a:spcAft>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a:p>
        </p:txBody>
      </p:sp>
      <p:sp>
        <p:nvSpPr>
          <p:cNvPr id="419" name="Google Shape;419;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457200" y="0"/>
            <a:ext cx="8229600" cy="354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Exercises</a:t>
            </a:r>
            <a:endParaRPr/>
          </a:p>
        </p:txBody>
      </p:sp>
      <p:sp>
        <p:nvSpPr>
          <p:cNvPr id="425" name="Google Shape;425;p55"/>
          <p:cNvSpPr txBox="1"/>
          <p:nvPr>
            <p:ph idx="1" type="body"/>
          </p:nvPr>
        </p:nvSpPr>
        <p:spPr>
          <a:xfrm>
            <a:off x="0" y="452534"/>
            <a:ext cx="884542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US" sz="2400"/>
              <a:t>Design FA that accepts all strings over  ∑={x,y} ending with xyy.</a:t>
            </a:r>
            <a:endParaRPr/>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sz="2400"/>
          </a:p>
          <a:p>
            <a:pPr indent="-228600" lvl="0" marL="457200" rtl="0" algn="l">
              <a:lnSpc>
                <a:spcPct val="100000"/>
              </a:lnSpc>
              <a:spcBef>
                <a:spcPts val="360"/>
              </a:spcBef>
              <a:spcAft>
                <a:spcPts val="0"/>
              </a:spcAft>
              <a:buClr>
                <a:schemeClr val="dk1"/>
              </a:buClr>
              <a:buSzPts val="1800"/>
              <a:buNone/>
            </a:pPr>
            <a:r>
              <a:t/>
            </a:r>
            <a:endParaRPr/>
          </a:p>
        </p:txBody>
      </p:sp>
      <p:sp>
        <p:nvSpPr>
          <p:cNvPr id="426" name="Google Shape;426;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a:t>Exercises</a:t>
            </a:r>
            <a:endParaRPr/>
          </a:p>
          <a:p>
            <a:pPr indent="0" lvl="0" marL="0" rtl="0" algn="ctr">
              <a:lnSpc>
                <a:spcPct val="100000"/>
              </a:lnSpc>
              <a:spcBef>
                <a:spcPts val="0"/>
              </a:spcBef>
              <a:spcAft>
                <a:spcPts val="0"/>
              </a:spcAft>
              <a:buSzPts val="1800"/>
              <a:buNone/>
            </a:pPr>
            <a:r>
              <a:t/>
            </a:r>
            <a:endParaRPr/>
          </a:p>
        </p:txBody>
      </p:sp>
      <p:sp>
        <p:nvSpPr>
          <p:cNvPr id="433" name="Google Shape;433;p5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t/>
            </a:r>
            <a:endParaRPr/>
          </a:p>
        </p:txBody>
      </p:sp>
      <p:sp>
        <p:nvSpPr>
          <p:cNvPr id="434" name="Google Shape;434;p5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35" name="Google Shape;435;p56"/>
          <p:cNvPicPr preferRelativeResize="0"/>
          <p:nvPr/>
        </p:nvPicPr>
        <p:blipFill rotWithShape="1">
          <a:blip r:embed="rId3">
            <a:alphaModFix/>
          </a:blip>
          <a:srcRect b="0" l="0" r="0" t="0"/>
          <a:stretch/>
        </p:blipFill>
        <p:spPr>
          <a:xfrm>
            <a:off x="457199" y="1801025"/>
            <a:ext cx="8308026" cy="4171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Contents</a:t>
            </a:r>
            <a:endParaRPr/>
          </a:p>
        </p:txBody>
      </p:sp>
      <p:sp>
        <p:nvSpPr>
          <p:cNvPr id="89" name="Google Shape;89;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Basic Machine</a:t>
            </a:r>
            <a:endParaRPr/>
          </a:p>
          <a:p>
            <a:pPr indent="-342900" lvl="0" marL="342900" rtl="0" algn="l">
              <a:lnSpc>
                <a:spcPct val="100000"/>
              </a:lnSpc>
              <a:spcBef>
                <a:spcPts val="0"/>
              </a:spcBef>
              <a:spcAft>
                <a:spcPts val="0"/>
              </a:spcAft>
              <a:buClr>
                <a:schemeClr val="dk1"/>
              </a:buClr>
              <a:buSzPts val="3200"/>
              <a:buChar char="•"/>
            </a:pPr>
            <a:r>
              <a:rPr lang="en-US"/>
              <a:t>Finite State Machine</a:t>
            </a:r>
            <a:endParaRPr/>
          </a:p>
          <a:p>
            <a:pPr indent="-342900" lvl="0" marL="342900" rtl="0" algn="l">
              <a:lnSpc>
                <a:spcPct val="100000"/>
              </a:lnSpc>
              <a:spcBef>
                <a:spcPts val="0"/>
              </a:spcBef>
              <a:spcAft>
                <a:spcPts val="0"/>
              </a:spcAft>
              <a:buClr>
                <a:schemeClr val="dk1"/>
              </a:buClr>
              <a:buSzPts val="3200"/>
              <a:buChar char="•"/>
            </a:pPr>
            <a:r>
              <a:rPr lang="en-US"/>
              <a:t>Finite Automaton (FA)</a:t>
            </a:r>
            <a:endParaRPr/>
          </a:p>
          <a:p>
            <a:pPr indent="-342900" lvl="0" marL="342900" rtl="0" algn="l">
              <a:lnSpc>
                <a:spcPct val="100000"/>
              </a:lnSpc>
              <a:spcBef>
                <a:spcPts val="640"/>
              </a:spcBef>
              <a:spcAft>
                <a:spcPts val="0"/>
              </a:spcAft>
              <a:buClr>
                <a:schemeClr val="dk1"/>
              </a:buClr>
              <a:buSzPts val="3200"/>
              <a:buChar char="•"/>
            </a:pPr>
            <a:r>
              <a:rPr lang="en-US"/>
              <a:t>Deterministic Finite Automata (DFA)</a:t>
            </a:r>
            <a:endParaRPr/>
          </a:p>
          <a:p>
            <a:pPr indent="-342900" lvl="0" marL="342900" rtl="0" algn="l">
              <a:lnSpc>
                <a:spcPct val="100000"/>
              </a:lnSpc>
              <a:spcBef>
                <a:spcPts val="640"/>
              </a:spcBef>
              <a:spcAft>
                <a:spcPts val="0"/>
              </a:spcAft>
              <a:buClr>
                <a:schemeClr val="dk1"/>
              </a:buClr>
              <a:buSzPts val="3200"/>
              <a:buChar char="•"/>
            </a:pPr>
            <a:r>
              <a:rPr lang="en-US"/>
              <a:t>Formal Definition</a:t>
            </a:r>
            <a:endParaRPr/>
          </a:p>
          <a:p>
            <a:pPr indent="-342900" lvl="0" marL="342900" rtl="0" algn="l">
              <a:lnSpc>
                <a:spcPct val="100000"/>
              </a:lnSpc>
              <a:spcBef>
                <a:spcPts val="640"/>
              </a:spcBef>
              <a:spcAft>
                <a:spcPts val="0"/>
              </a:spcAft>
              <a:buClr>
                <a:schemeClr val="dk1"/>
              </a:buClr>
              <a:buSzPts val="3200"/>
              <a:buChar char="•"/>
            </a:pPr>
            <a:r>
              <a:rPr lang="en-US"/>
              <a:t>Transition Diagram</a:t>
            </a:r>
            <a:endParaRPr/>
          </a:p>
          <a:p>
            <a:pPr indent="-342900" lvl="0" marL="342900" rtl="0" algn="l">
              <a:lnSpc>
                <a:spcPct val="100000"/>
              </a:lnSpc>
              <a:spcBef>
                <a:spcPts val="640"/>
              </a:spcBef>
              <a:spcAft>
                <a:spcPts val="0"/>
              </a:spcAft>
              <a:buClr>
                <a:schemeClr val="dk1"/>
              </a:buClr>
              <a:buSzPts val="3200"/>
              <a:buChar char="•"/>
            </a:pPr>
            <a:r>
              <a:rPr lang="en-US"/>
              <a:t>Examples</a:t>
            </a:r>
            <a:endParaRPr/>
          </a:p>
          <a:p>
            <a:pPr indent="-139700" lvl="0" marL="342900" rtl="0" algn="l">
              <a:lnSpc>
                <a:spcPct val="100000"/>
              </a:lnSpc>
              <a:spcBef>
                <a:spcPts val="640"/>
              </a:spcBef>
              <a:spcAft>
                <a:spcPts val="0"/>
              </a:spcAft>
              <a:buClr>
                <a:schemeClr val="dk1"/>
              </a:buClr>
              <a:buSzPts val="3200"/>
              <a:buNone/>
            </a:pPr>
            <a:r>
              <a:t/>
            </a:r>
            <a:endParaRPr/>
          </a:p>
          <a:p>
            <a:pPr indent="0" lvl="1" marL="457200" rtl="0" algn="l">
              <a:lnSpc>
                <a:spcPct val="100000"/>
              </a:lnSpc>
              <a:spcBef>
                <a:spcPts val="560"/>
              </a:spcBef>
              <a:spcAft>
                <a:spcPts val="0"/>
              </a:spcAft>
              <a:buClr>
                <a:schemeClr val="dk1"/>
              </a:buClr>
              <a:buSzPts val="2800"/>
              <a:buNone/>
            </a:pPr>
            <a:r>
              <a:t/>
            </a:r>
            <a:endParaRPr/>
          </a:p>
        </p:txBody>
      </p:sp>
      <p:sp>
        <p:nvSpPr>
          <p:cNvPr id="90" name="Google Shape;9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Exercises</a:t>
            </a:r>
            <a:endParaRPr/>
          </a:p>
        </p:txBody>
      </p:sp>
      <p:sp>
        <p:nvSpPr>
          <p:cNvPr id="442" name="Google Shape;442;p57"/>
          <p:cNvSpPr txBox="1"/>
          <p:nvPr>
            <p:ph idx="1" type="body"/>
          </p:nvPr>
        </p:nvSpPr>
        <p:spPr>
          <a:xfrm>
            <a:off x="457200" y="1600200"/>
            <a:ext cx="82296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US"/>
              <a:t>Design DFA for the following languages:</a:t>
            </a:r>
            <a:endParaRPr/>
          </a:p>
        </p:txBody>
      </p:sp>
      <p:sp>
        <p:nvSpPr>
          <p:cNvPr id="443" name="Google Shape;443;p5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44" name="Google Shape;444;p57"/>
          <p:cNvPicPr preferRelativeResize="0"/>
          <p:nvPr/>
        </p:nvPicPr>
        <p:blipFill rotWithShape="1">
          <a:blip r:embed="rId3">
            <a:alphaModFix/>
          </a:blip>
          <a:srcRect b="0" l="0" r="0" t="0"/>
          <a:stretch/>
        </p:blipFill>
        <p:spPr>
          <a:xfrm>
            <a:off x="495300" y="2171700"/>
            <a:ext cx="8153400" cy="2514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type="title"/>
          </p:nvPr>
        </p:nvSpPr>
        <p:spPr>
          <a:xfrm>
            <a:off x="457200" y="0"/>
            <a:ext cx="8229600" cy="63448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FA as finite Control</a:t>
            </a:r>
            <a:endParaRPr/>
          </a:p>
        </p:txBody>
      </p:sp>
      <p:sp>
        <p:nvSpPr>
          <p:cNvPr id="450" name="Google Shape;450;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51" name="Google Shape;451;p58"/>
          <p:cNvPicPr preferRelativeResize="0"/>
          <p:nvPr/>
        </p:nvPicPr>
        <p:blipFill rotWithShape="1">
          <a:blip r:embed="rId3">
            <a:alphaModFix/>
          </a:blip>
          <a:srcRect b="0" l="0" r="0" t="0"/>
          <a:stretch/>
        </p:blipFill>
        <p:spPr>
          <a:xfrm>
            <a:off x="1653174" y="634482"/>
            <a:ext cx="5245894" cy="2760418"/>
          </a:xfrm>
          <a:prstGeom prst="rect">
            <a:avLst/>
          </a:prstGeom>
          <a:noFill/>
          <a:ln>
            <a:noFill/>
          </a:ln>
        </p:spPr>
      </p:pic>
      <p:sp>
        <p:nvSpPr>
          <p:cNvPr id="452" name="Google Shape;452;p58"/>
          <p:cNvSpPr txBox="1"/>
          <p:nvPr/>
        </p:nvSpPr>
        <p:spPr>
          <a:xfrm>
            <a:off x="830712" y="3629130"/>
            <a:ext cx="8313288" cy="2492990"/>
          </a:xfrm>
          <a:prstGeom prst="rect">
            <a:avLst/>
          </a:prstGeom>
          <a:noFill/>
          <a:ln>
            <a:noFill/>
          </a:ln>
        </p:spPr>
        <p:txBody>
          <a:bodyPr anchorCtr="0" anchor="t" bIns="45700" lIns="91425" spcFirstLastPara="1" rIns="91425" wrap="square" tIns="45700">
            <a:spAutoFit/>
          </a:bodyPr>
          <a:lstStyle/>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a:t>
            </a:r>
            <a:r>
              <a:rPr b="1" i="0" lang="en-US" sz="1600" u="none" cap="none" strike="noStrike">
                <a:solidFill>
                  <a:srgbClr val="000099"/>
                </a:solidFill>
                <a:latin typeface="Times New Roman"/>
                <a:ea typeface="Times New Roman"/>
                <a:cs typeface="Times New Roman"/>
                <a:sym typeface="Times New Roman"/>
              </a:rPr>
              <a:t>Input string is written on finite tape, one symbol per cell.</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0099"/>
                </a:solidFill>
                <a:latin typeface="Times New Roman"/>
                <a:ea typeface="Times New Roman"/>
                <a:cs typeface="Times New Roman"/>
                <a:sym typeface="Times New Roman"/>
              </a:rPr>
              <a:t> $ indicate end of input string.</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0099"/>
                </a:solidFill>
                <a:latin typeface="Times New Roman"/>
                <a:ea typeface="Times New Roman"/>
                <a:cs typeface="Times New Roman"/>
                <a:sym typeface="Times New Roman"/>
              </a:rPr>
              <a:t> </a:t>
            </a:r>
            <a:r>
              <a:rPr b="1" i="0" lang="en-US" sz="1600" u="sng" cap="none" strike="noStrike">
                <a:solidFill>
                  <a:srgbClr val="000099"/>
                </a:solidFill>
                <a:latin typeface="Times New Roman"/>
                <a:ea typeface="Times New Roman"/>
                <a:cs typeface="Times New Roman"/>
                <a:sym typeface="Times New Roman"/>
              </a:rPr>
              <a:t>Pointer or head points to cell </a:t>
            </a:r>
            <a:r>
              <a:rPr b="1" i="0" lang="en-US" sz="1600" u="none" cap="none" strike="noStrike">
                <a:solidFill>
                  <a:srgbClr val="000099"/>
                </a:solidFill>
                <a:latin typeface="Times New Roman"/>
                <a:ea typeface="Times New Roman"/>
                <a:cs typeface="Times New Roman"/>
                <a:sym typeface="Times New Roman"/>
              </a:rPr>
              <a:t>on tape from </a:t>
            </a:r>
            <a:r>
              <a:rPr b="1" i="0" lang="en-US" sz="1600" u="sng" cap="none" strike="noStrike">
                <a:solidFill>
                  <a:srgbClr val="000099"/>
                </a:solidFill>
                <a:latin typeface="Times New Roman"/>
                <a:ea typeface="Times New Roman"/>
                <a:cs typeface="Times New Roman"/>
                <a:sym typeface="Times New Roman"/>
              </a:rPr>
              <a:t>which next input symbol can be read</a:t>
            </a:r>
            <a:r>
              <a:rPr b="1" i="0" lang="en-US" sz="1600" u="none" cap="none" strike="noStrike">
                <a:solidFill>
                  <a:srgbClr val="000099"/>
                </a:solidFill>
                <a:latin typeface="Times New Roman"/>
                <a:ea typeface="Times New Roman"/>
                <a:cs typeface="Times New Roman"/>
                <a:sym typeface="Times New Roman"/>
              </a:rPr>
              <a:t>.</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sng" cap="none" strike="noStrike">
                <a:solidFill>
                  <a:srgbClr val="000099"/>
                </a:solidFill>
                <a:latin typeface="Times New Roman"/>
                <a:ea typeface="Times New Roman"/>
                <a:cs typeface="Times New Roman"/>
                <a:sym typeface="Times New Roman"/>
              </a:rPr>
              <a:t>Head </a:t>
            </a:r>
            <a:r>
              <a:rPr b="1" i="0" lang="en-US" sz="1600" u="none" cap="none" strike="noStrike">
                <a:solidFill>
                  <a:srgbClr val="000099"/>
                </a:solidFill>
                <a:latin typeface="Times New Roman"/>
                <a:ea typeface="Times New Roman"/>
                <a:cs typeface="Times New Roman"/>
                <a:sym typeface="Times New Roman"/>
              </a:rPr>
              <a:t>is labeled by the state label that represents the </a:t>
            </a:r>
            <a:r>
              <a:rPr b="1" i="0" lang="en-US" sz="1600" u="sng" cap="none" strike="noStrike">
                <a:solidFill>
                  <a:srgbClr val="000099"/>
                </a:solidFill>
                <a:latin typeface="Times New Roman"/>
                <a:ea typeface="Times New Roman"/>
                <a:cs typeface="Times New Roman"/>
                <a:sym typeface="Times New Roman"/>
              </a:rPr>
              <a:t>current state of the machine</a:t>
            </a:r>
            <a:endParaRPr b="1" i="0" sz="1600" u="none" cap="none" strike="noStrike">
              <a:solidFill>
                <a:srgbClr val="000099"/>
              </a:solidFill>
              <a:latin typeface="Times New Roman"/>
              <a:ea typeface="Times New Roman"/>
              <a:cs typeface="Times New Roman"/>
              <a:sym typeface="Times New Roman"/>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0099"/>
                </a:solidFill>
                <a:latin typeface="Times New Roman"/>
                <a:ea typeface="Times New Roman"/>
                <a:cs typeface="Times New Roman"/>
                <a:sym typeface="Times New Roman"/>
              </a:rPr>
              <a:t> </a:t>
            </a:r>
            <a:r>
              <a:rPr b="1" i="0" lang="en-US" sz="1600" u="sng" cap="none" strike="noStrike">
                <a:solidFill>
                  <a:srgbClr val="000099"/>
                </a:solidFill>
                <a:latin typeface="Times New Roman"/>
                <a:ea typeface="Times New Roman"/>
                <a:cs typeface="Times New Roman"/>
                <a:sym typeface="Times New Roman"/>
              </a:rPr>
              <a:t>FA reads symbols one by one from finite tape </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0099"/>
                </a:solidFill>
                <a:latin typeface="Times New Roman"/>
                <a:ea typeface="Times New Roman"/>
                <a:cs typeface="Times New Roman"/>
                <a:sym typeface="Times New Roman"/>
              </a:rPr>
              <a:t> After reading symbol head </a:t>
            </a:r>
            <a:r>
              <a:rPr b="1" i="0" lang="en-US" sz="1600" u="sng" cap="none" strike="noStrike">
                <a:solidFill>
                  <a:srgbClr val="000099"/>
                </a:solidFill>
                <a:latin typeface="Times New Roman"/>
                <a:ea typeface="Times New Roman"/>
                <a:cs typeface="Times New Roman"/>
                <a:sym typeface="Times New Roman"/>
              </a:rPr>
              <a:t>always moves to right </a:t>
            </a:r>
            <a:r>
              <a:rPr b="1" i="0" lang="en-US" sz="1600" u="none" cap="none" strike="noStrike">
                <a:solidFill>
                  <a:srgbClr val="000099"/>
                </a:solidFill>
                <a:latin typeface="Times New Roman"/>
                <a:ea typeface="Times New Roman"/>
                <a:cs typeface="Times New Roman"/>
                <a:sym typeface="Times New Roman"/>
              </a:rPr>
              <a:t>to read  the next symbol.</a:t>
            </a:r>
            <a:endParaRPr/>
          </a:p>
          <a:p>
            <a:pPr indent="-10160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0099"/>
                </a:solidFill>
                <a:latin typeface="Times New Roman"/>
                <a:ea typeface="Times New Roman"/>
                <a:cs typeface="Times New Roman"/>
                <a:sym typeface="Times New Roman"/>
              </a:rPr>
              <a:t>If it reads </a:t>
            </a:r>
            <a:r>
              <a:rPr b="1" i="0" lang="en-US" sz="1600" u="sng" cap="none" strike="noStrike">
                <a:solidFill>
                  <a:srgbClr val="000099"/>
                </a:solidFill>
                <a:latin typeface="Times New Roman"/>
                <a:ea typeface="Times New Roman"/>
                <a:cs typeface="Times New Roman"/>
                <a:sym typeface="Times New Roman"/>
              </a:rPr>
              <a:t>$,</a:t>
            </a:r>
            <a:r>
              <a:rPr b="1" i="0" lang="en-US" sz="1600" u="none" cap="none" strike="noStrike">
                <a:solidFill>
                  <a:srgbClr val="000099"/>
                </a:solidFill>
                <a:latin typeface="Times New Roman"/>
                <a:ea typeface="Times New Roman"/>
                <a:cs typeface="Times New Roman"/>
                <a:sym typeface="Times New Roman"/>
              </a:rPr>
              <a:t> that means its </a:t>
            </a:r>
            <a:r>
              <a:rPr b="1" i="0" lang="en-US" sz="1600" u="sng" cap="none" strike="noStrike">
                <a:solidFill>
                  <a:srgbClr val="000099"/>
                </a:solidFill>
                <a:latin typeface="Times New Roman"/>
                <a:ea typeface="Times New Roman"/>
                <a:cs typeface="Times New Roman"/>
                <a:sym typeface="Times New Roman"/>
              </a:rPr>
              <a:t>end of input</a:t>
            </a:r>
            <a:r>
              <a:rPr b="1" i="0" lang="en-US" sz="1600" u="none" cap="none" strike="noStrike">
                <a:solidFill>
                  <a:srgbClr val="000099"/>
                </a:solidFill>
                <a:latin typeface="Times New Roman"/>
                <a:ea typeface="Times New Roman"/>
                <a:cs typeface="Times New Roman"/>
                <a:sym typeface="Times New Roman"/>
              </a:rPr>
              <a:t> and at  this stage, if  the </a:t>
            </a:r>
            <a:r>
              <a:rPr b="1" i="0" lang="en-US" sz="1600" u="sng" cap="none" strike="noStrike">
                <a:solidFill>
                  <a:srgbClr val="000099"/>
                </a:solidFill>
                <a:latin typeface="Times New Roman"/>
                <a:ea typeface="Times New Roman"/>
                <a:cs typeface="Times New Roman"/>
                <a:sym typeface="Times New Roman"/>
              </a:rPr>
              <a:t>FA is in final state</a:t>
            </a:r>
            <a:r>
              <a:rPr b="1" i="0" lang="en-US" sz="1600" u="none" cap="none" strike="noStrike">
                <a:solidFill>
                  <a:srgbClr val="000099"/>
                </a:solidFill>
                <a:latin typeface="Times New Roman"/>
                <a:ea typeface="Times New Roman"/>
                <a:cs typeface="Times New Roman"/>
                <a:sym typeface="Times New Roman"/>
              </a:rPr>
              <a:t>, string is </a:t>
            </a:r>
            <a:r>
              <a:rPr b="1" i="0" lang="en-US" sz="1600" u="sng" cap="none" strike="noStrike">
                <a:solidFill>
                  <a:srgbClr val="000099"/>
                </a:solidFill>
                <a:latin typeface="Times New Roman"/>
                <a:ea typeface="Times New Roman"/>
                <a:cs typeface="Times New Roman"/>
                <a:sym typeface="Times New Roman"/>
              </a:rPr>
              <a:t>Accepted</a:t>
            </a:r>
            <a:r>
              <a:rPr b="1" i="0" lang="en-US" sz="1600" u="none" cap="none" strike="noStrike">
                <a:solidFill>
                  <a:srgbClr val="000099"/>
                </a:solidFill>
                <a:latin typeface="Times New Roman"/>
                <a:ea typeface="Times New Roman"/>
                <a:cs typeface="Times New Roman"/>
                <a:sym typeface="Times New Roman"/>
              </a:rPr>
              <a:t> else </a:t>
            </a:r>
            <a:r>
              <a:rPr b="1" i="0" lang="en-US" sz="1600" u="sng" cap="none" strike="noStrike">
                <a:solidFill>
                  <a:srgbClr val="C00000"/>
                </a:solidFill>
                <a:latin typeface="Times New Roman"/>
                <a:ea typeface="Times New Roman"/>
                <a:cs typeface="Times New Roman"/>
                <a:sym typeface="Times New Roman"/>
              </a:rPr>
              <a:t>Rejected</a:t>
            </a:r>
            <a:r>
              <a:rPr b="1" i="0" lang="en-US" sz="1600" u="none" cap="none" strike="noStrike">
                <a:solidFill>
                  <a:srgbClr val="C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500"/>
                                        <p:tgtEl>
                                          <p:spTgt spid="4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xEl>
                                              <p:pRg end="0" st="0"/>
                                            </p:txEl>
                                          </p:spTgt>
                                        </p:tgtEl>
                                        <p:attrNameLst>
                                          <p:attrName>style.visibility</p:attrName>
                                        </p:attrNameLst>
                                      </p:cBhvr>
                                      <p:to>
                                        <p:strVal val="visible"/>
                                      </p:to>
                                    </p:set>
                                    <p:anim calcmode="lin" valueType="num">
                                      <p:cBhvr additive="base">
                                        <p:cTn dur="500"/>
                                        <p:tgtEl>
                                          <p:spTgt spid="45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xEl>
                                              <p:pRg end="1" st="1"/>
                                            </p:txEl>
                                          </p:spTgt>
                                        </p:tgtEl>
                                        <p:attrNameLst>
                                          <p:attrName>style.visibility</p:attrName>
                                        </p:attrNameLst>
                                      </p:cBhvr>
                                      <p:to>
                                        <p:strVal val="visible"/>
                                      </p:to>
                                    </p:set>
                                    <p:anim calcmode="lin" valueType="num">
                                      <p:cBhvr additive="base">
                                        <p:cTn dur="500"/>
                                        <p:tgtEl>
                                          <p:spTgt spid="45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xEl>
                                              <p:pRg end="2" st="2"/>
                                            </p:txEl>
                                          </p:spTgt>
                                        </p:tgtEl>
                                        <p:attrNameLst>
                                          <p:attrName>style.visibility</p:attrName>
                                        </p:attrNameLst>
                                      </p:cBhvr>
                                      <p:to>
                                        <p:strVal val="visible"/>
                                      </p:to>
                                    </p:set>
                                    <p:anim calcmode="lin" valueType="num">
                                      <p:cBhvr additive="base">
                                        <p:cTn dur="500"/>
                                        <p:tgtEl>
                                          <p:spTgt spid="45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xEl>
                                              <p:pRg end="3" st="3"/>
                                            </p:txEl>
                                          </p:spTgt>
                                        </p:tgtEl>
                                        <p:attrNameLst>
                                          <p:attrName>style.visibility</p:attrName>
                                        </p:attrNameLst>
                                      </p:cBhvr>
                                      <p:to>
                                        <p:strVal val="visible"/>
                                      </p:to>
                                    </p:set>
                                    <p:anim calcmode="lin" valueType="num">
                                      <p:cBhvr additive="base">
                                        <p:cTn dur="500"/>
                                        <p:tgtEl>
                                          <p:spTgt spid="45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xEl>
                                              <p:pRg end="4" st="4"/>
                                            </p:txEl>
                                          </p:spTgt>
                                        </p:tgtEl>
                                        <p:attrNameLst>
                                          <p:attrName>style.visibility</p:attrName>
                                        </p:attrNameLst>
                                      </p:cBhvr>
                                      <p:to>
                                        <p:strVal val="visible"/>
                                      </p:to>
                                    </p:set>
                                    <p:anim calcmode="lin" valueType="num">
                                      <p:cBhvr additive="base">
                                        <p:cTn dur="500"/>
                                        <p:tgtEl>
                                          <p:spTgt spid="45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xEl>
                                              <p:pRg end="5" st="5"/>
                                            </p:txEl>
                                          </p:spTgt>
                                        </p:tgtEl>
                                        <p:attrNameLst>
                                          <p:attrName>style.visibility</p:attrName>
                                        </p:attrNameLst>
                                      </p:cBhvr>
                                      <p:to>
                                        <p:strVal val="visible"/>
                                      </p:to>
                                    </p:set>
                                    <p:anim calcmode="lin" valueType="num">
                                      <p:cBhvr additive="base">
                                        <p:cTn dur="500"/>
                                        <p:tgtEl>
                                          <p:spTgt spid="45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xEl>
                                              <p:pRg end="6" st="6"/>
                                            </p:txEl>
                                          </p:spTgt>
                                        </p:tgtEl>
                                        <p:attrNameLst>
                                          <p:attrName>style.visibility</p:attrName>
                                        </p:attrNameLst>
                                      </p:cBhvr>
                                      <p:to>
                                        <p:strVal val="visible"/>
                                      </p:to>
                                    </p:set>
                                    <p:anim calcmode="lin" valueType="num">
                                      <p:cBhvr additive="base">
                                        <p:cTn dur="500"/>
                                        <p:tgtEl>
                                          <p:spTgt spid="45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xEl>
                                              <p:pRg end="7" st="7"/>
                                            </p:txEl>
                                          </p:spTgt>
                                        </p:tgtEl>
                                        <p:attrNameLst>
                                          <p:attrName>style.visibility</p:attrName>
                                        </p:attrNameLst>
                                      </p:cBhvr>
                                      <p:to>
                                        <p:strVal val="visible"/>
                                      </p:to>
                                    </p:set>
                                    <p:anim calcmode="lin" valueType="num">
                                      <p:cBhvr additive="base">
                                        <p:cTn dur="500"/>
                                        <p:tgtEl>
                                          <p:spTgt spid="45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xEl>
                                              <p:pRg end="8" st="8"/>
                                            </p:txEl>
                                          </p:spTgt>
                                        </p:tgtEl>
                                        <p:attrNameLst>
                                          <p:attrName>style.visibility</p:attrName>
                                        </p:attrNameLst>
                                      </p:cBhvr>
                                      <p:to>
                                        <p:strVal val="visible"/>
                                      </p:to>
                                    </p:set>
                                    <p:anim calcmode="lin" valueType="num">
                                      <p:cBhvr additive="base">
                                        <p:cTn dur="500"/>
                                        <p:tgtEl>
                                          <p:spTgt spid="45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58" name="Google Shape;458;p59"/>
          <p:cNvSpPr txBox="1"/>
          <p:nvPr/>
        </p:nvSpPr>
        <p:spPr>
          <a:xfrm>
            <a:off x="3265709" y="1558212"/>
            <a:ext cx="199052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Finite Automata</a:t>
            </a:r>
            <a:endParaRPr b="0" i="0" sz="1400" u="none" cap="none" strike="noStrike">
              <a:solidFill>
                <a:srgbClr val="000000"/>
              </a:solidFill>
              <a:latin typeface="Arial"/>
              <a:ea typeface="Arial"/>
              <a:cs typeface="Arial"/>
              <a:sym typeface="Arial"/>
            </a:endParaRPr>
          </a:p>
        </p:txBody>
      </p:sp>
      <p:sp>
        <p:nvSpPr>
          <p:cNvPr id="459" name="Google Shape;459;p59"/>
          <p:cNvSpPr txBox="1"/>
          <p:nvPr/>
        </p:nvSpPr>
        <p:spPr>
          <a:xfrm>
            <a:off x="5377541" y="2236237"/>
            <a:ext cx="1390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FA with o/p</a:t>
            </a:r>
            <a:endParaRPr b="0" i="0" sz="1400" u="none" cap="none" strike="noStrike">
              <a:solidFill>
                <a:srgbClr val="000000"/>
              </a:solidFill>
              <a:latin typeface="Arial"/>
              <a:ea typeface="Arial"/>
              <a:cs typeface="Arial"/>
              <a:sym typeface="Arial"/>
            </a:endParaRPr>
          </a:p>
        </p:txBody>
      </p:sp>
      <p:sp>
        <p:nvSpPr>
          <p:cNvPr id="460" name="Google Shape;460;p59"/>
          <p:cNvSpPr txBox="1"/>
          <p:nvPr/>
        </p:nvSpPr>
        <p:spPr>
          <a:xfrm>
            <a:off x="1536441" y="2236237"/>
            <a:ext cx="1390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FA without o/p</a:t>
            </a:r>
            <a:endParaRPr b="0" i="0" sz="1400" u="none" cap="none" strike="noStrike">
              <a:solidFill>
                <a:srgbClr val="000000"/>
              </a:solidFill>
              <a:latin typeface="Arial"/>
              <a:ea typeface="Arial"/>
              <a:cs typeface="Arial"/>
              <a:sym typeface="Arial"/>
            </a:endParaRPr>
          </a:p>
        </p:txBody>
      </p:sp>
      <p:sp>
        <p:nvSpPr>
          <p:cNvPr id="461" name="Google Shape;461;p59"/>
          <p:cNvSpPr txBox="1"/>
          <p:nvPr/>
        </p:nvSpPr>
        <p:spPr>
          <a:xfrm>
            <a:off x="2691881" y="3341741"/>
            <a:ext cx="1390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DFA</a:t>
            </a:r>
            <a:endParaRPr b="0" i="0" sz="1400" u="none" cap="none" strike="noStrike">
              <a:solidFill>
                <a:srgbClr val="000000"/>
              </a:solidFill>
              <a:latin typeface="Arial"/>
              <a:ea typeface="Arial"/>
              <a:cs typeface="Arial"/>
              <a:sym typeface="Arial"/>
            </a:endParaRPr>
          </a:p>
        </p:txBody>
      </p:sp>
      <p:sp>
        <p:nvSpPr>
          <p:cNvPr id="462" name="Google Shape;462;p59"/>
          <p:cNvSpPr txBox="1"/>
          <p:nvPr/>
        </p:nvSpPr>
        <p:spPr>
          <a:xfrm>
            <a:off x="547395" y="3314818"/>
            <a:ext cx="1390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NFA</a:t>
            </a:r>
            <a:endParaRPr b="0" i="0" sz="1400" u="none" cap="none" strike="noStrike">
              <a:solidFill>
                <a:srgbClr val="000000"/>
              </a:solidFill>
              <a:latin typeface="Arial"/>
              <a:ea typeface="Arial"/>
              <a:cs typeface="Arial"/>
              <a:sym typeface="Arial"/>
            </a:endParaRPr>
          </a:p>
        </p:txBody>
      </p:sp>
      <p:sp>
        <p:nvSpPr>
          <p:cNvPr id="463" name="Google Shape;463;p59"/>
          <p:cNvSpPr txBox="1"/>
          <p:nvPr/>
        </p:nvSpPr>
        <p:spPr>
          <a:xfrm>
            <a:off x="6361920" y="3331097"/>
            <a:ext cx="1390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Mealy m/c</a:t>
            </a:r>
            <a:endParaRPr b="0" i="0" sz="1400" u="none" cap="none" strike="noStrike">
              <a:solidFill>
                <a:srgbClr val="000000"/>
              </a:solidFill>
              <a:latin typeface="Arial"/>
              <a:ea typeface="Arial"/>
              <a:cs typeface="Arial"/>
              <a:sym typeface="Arial"/>
            </a:endParaRPr>
          </a:p>
        </p:txBody>
      </p:sp>
      <p:sp>
        <p:nvSpPr>
          <p:cNvPr id="464" name="Google Shape;464;p59"/>
          <p:cNvSpPr txBox="1"/>
          <p:nvPr/>
        </p:nvSpPr>
        <p:spPr>
          <a:xfrm>
            <a:off x="4366729" y="3343816"/>
            <a:ext cx="1390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Moore m/c</a:t>
            </a:r>
            <a:endParaRPr b="0" i="0" sz="1400" u="none" cap="none" strike="noStrike">
              <a:solidFill>
                <a:srgbClr val="000000"/>
              </a:solidFill>
              <a:latin typeface="Arial"/>
              <a:ea typeface="Arial"/>
              <a:cs typeface="Arial"/>
              <a:sym typeface="Arial"/>
            </a:endParaRPr>
          </a:p>
        </p:txBody>
      </p:sp>
      <p:cxnSp>
        <p:nvCxnSpPr>
          <p:cNvPr id="465" name="Google Shape;465;p59"/>
          <p:cNvCxnSpPr/>
          <p:nvPr/>
        </p:nvCxnSpPr>
        <p:spPr>
          <a:xfrm flipH="1">
            <a:off x="2691881" y="1865989"/>
            <a:ext cx="1390261" cy="370248"/>
          </a:xfrm>
          <a:prstGeom prst="straightConnector1">
            <a:avLst/>
          </a:prstGeom>
          <a:noFill/>
          <a:ln cap="flat" cmpd="sng" w="9525">
            <a:solidFill>
              <a:srgbClr val="4A7DBA"/>
            </a:solidFill>
            <a:prstDash val="solid"/>
            <a:round/>
            <a:headEnd len="sm" w="sm" type="none"/>
            <a:tailEnd len="med" w="med" type="triangle"/>
          </a:ln>
        </p:spPr>
      </p:cxnSp>
      <p:cxnSp>
        <p:nvCxnSpPr>
          <p:cNvPr id="466" name="Google Shape;466;p59"/>
          <p:cNvCxnSpPr/>
          <p:nvPr/>
        </p:nvCxnSpPr>
        <p:spPr>
          <a:xfrm>
            <a:off x="4082142" y="1865989"/>
            <a:ext cx="1497564" cy="307777"/>
          </a:xfrm>
          <a:prstGeom prst="straightConnector1">
            <a:avLst/>
          </a:prstGeom>
          <a:noFill/>
          <a:ln cap="flat" cmpd="sng" w="9525">
            <a:solidFill>
              <a:srgbClr val="4A7DBA"/>
            </a:solidFill>
            <a:prstDash val="solid"/>
            <a:round/>
            <a:headEnd len="sm" w="sm" type="none"/>
            <a:tailEnd len="med" w="med" type="triangle"/>
          </a:ln>
        </p:spPr>
      </p:cxnSp>
      <p:cxnSp>
        <p:nvCxnSpPr>
          <p:cNvPr id="467" name="Google Shape;467;p59"/>
          <p:cNvCxnSpPr/>
          <p:nvPr/>
        </p:nvCxnSpPr>
        <p:spPr>
          <a:xfrm>
            <a:off x="2090057" y="2606485"/>
            <a:ext cx="1087793" cy="631237"/>
          </a:xfrm>
          <a:prstGeom prst="straightConnector1">
            <a:avLst/>
          </a:prstGeom>
          <a:noFill/>
          <a:ln cap="flat" cmpd="sng" w="9525">
            <a:solidFill>
              <a:srgbClr val="4A7DBA"/>
            </a:solidFill>
            <a:prstDash val="solid"/>
            <a:round/>
            <a:headEnd len="sm" w="sm" type="none"/>
            <a:tailEnd len="med" w="med" type="triangle"/>
          </a:ln>
        </p:spPr>
      </p:cxnSp>
      <p:cxnSp>
        <p:nvCxnSpPr>
          <p:cNvPr id="468" name="Google Shape;468;p59"/>
          <p:cNvCxnSpPr/>
          <p:nvPr/>
        </p:nvCxnSpPr>
        <p:spPr>
          <a:xfrm>
            <a:off x="5915608" y="2544014"/>
            <a:ext cx="1017037" cy="770804"/>
          </a:xfrm>
          <a:prstGeom prst="straightConnector1">
            <a:avLst/>
          </a:prstGeom>
          <a:noFill/>
          <a:ln cap="flat" cmpd="sng" w="9525">
            <a:solidFill>
              <a:srgbClr val="4A7DBA"/>
            </a:solidFill>
            <a:prstDash val="solid"/>
            <a:round/>
            <a:headEnd len="sm" w="sm" type="none"/>
            <a:tailEnd len="med" w="med" type="triangle"/>
          </a:ln>
        </p:spPr>
      </p:cxnSp>
      <p:cxnSp>
        <p:nvCxnSpPr>
          <p:cNvPr id="469" name="Google Shape;469;p59"/>
          <p:cNvCxnSpPr/>
          <p:nvPr/>
        </p:nvCxnSpPr>
        <p:spPr>
          <a:xfrm flipH="1">
            <a:off x="961053" y="2606485"/>
            <a:ext cx="1231636" cy="631237"/>
          </a:xfrm>
          <a:prstGeom prst="straightConnector1">
            <a:avLst/>
          </a:prstGeom>
          <a:noFill/>
          <a:ln cap="flat" cmpd="sng" w="9525">
            <a:solidFill>
              <a:srgbClr val="4A7DBA"/>
            </a:solidFill>
            <a:prstDash val="solid"/>
            <a:round/>
            <a:headEnd len="sm" w="sm" type="none"/>
            <a:tailEnd len="med" w="med" type="triangle"/>
          </a:ln>
        </p:spPr>
      </p:cxnSp>
      <p:cxnSp>
        <p:nvCxnSpPr>
          <p:cNvPr id="470" name="Google Shape;470;p59"/>
          <p:cNvCxnSpPr/>
          <p:nvPr/>
        </p:nvCxnSpPr>
        <p:spPr>
          <a:xfrm flipH="1">
            <a:off x="4749282" y="2544014"/>
            <a:ext cx="1082351" cy="693708"/>
          </a:xfrm>
          <a:prstGeom prst="straightConnector1">
            <a:avLst/>
          </a:prstGeom>
          <a:noFill/>
          <a:ln cap="flat" cmpd="sng" w="9525">
            <a:solidFill>
              <a:srgbClr val="4A7DBA"/>
            </a:solidFill>
            <a:prstDash val="solid"/>
            <a:round/>
            <a:headEnd len="sm" w="sm" type="none"/>
            <a:tailEnd len="med" w="med" type="triangle"/>
          </a:ln>
        </p:spPr>
      </p:cxnSp>
      <p:sp>
        <p:nvSpPr>
          <p:cNvPr id="471" name="Google Shape;471;p59"/>
          <p:cNvSpPr txBox="1"/>
          <p:nvPr/>
        </p:nvSpPr>
        <p:spPr>
          <a:xfrm>
            <a:off x="547395" y="203499"/>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Types of FA</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0"/>
          <p:cNvSpPr txBox="1"/>
          <p:nvPr>
            <p:ph type="title"/>
          </p:nvPr>
        </p:nvSpPr>
        <p:spPr>
          <a:xfrm>
            <a:off x="457200" y="0"/>
            <a:ext cx="8229600" cy="46248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sz="3959"/>
              <a:t>FA without Output</a:t>
            </a:r>
            <a:endParaRPr/>
          </a:p>
        </p:txBody>
      </p:sp>
      <p:sp>
        <p:nvSpPr>
          <p:cNvPr id="480" name="Google Shape;480;p60"/>
          <p:cNvSpPr txBox="1"/>
          <p:nvPr>
            <p:ph idx="1" type="body"/>
          </p:nvPr>
        </p:nvSpPr>
        <p:spPr>
          <a:xfrm>
            <a:off x="391886" y="462480"/>
            <a:ext cx="8229600" cy="4208106"/>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480"/>
              </a:spcBef>
              <a:spcAft>
                <a:spcPts val="0"/>
              </a:spcAft>
              <a:buClr>
                <a:schemeClr val="dk1"/>
              </a:buClr>
              <a:buSzPts val="2400"/>
              <a:buChar char="•"/>
            </a:pPr>
            <a:r>
              <a:rPr lang="en-US" sz="2400"/>
              <a:t>FA without o/p :</a:t>
            </a:r>
            <a:endParaRPr/>
          </a:p>
          <a:p>
            <a:pPr indent="-342900" lvl="1" marL="800100" rtl="0" algn="l">
              <a:lnSpc>
                <a:spcPct val="90000"/>
              </a:lnSpc>
              <a:spcBef>
                <a:spcPts val="480"/>
              </a:spcBef>
              <a:spcAft>
                <a:spcPts val="0"/>
              </a:spcAft>
              <a:buClr>
                <a:schemeClr val="folHlink"/>
              </a:buClr>
              <a:buSzPts val="2400"/>
              <a:buChar char="•"/>
            </a:pPr>
            <a:r>
              <a:rPr lang="en-US" sz="2400">
                <a:solidFill>
                  <a:srgbClr val="FF0000"/>
                </a:solidFill>
              </a:rPr>
              <a:t>Deterministic Finite Automata (DFA)</a:t>
            </a:r>
            <a:endParaRPr/>
          </a:p>
          <a:p>
            <a:pPr indent="-285750" lvl="2" marL="1200150" rtl="0" algn="l">
              <a:lnSpc>
                <a:spcPct val="90000"/>
              </a:lnSpc>
              <a:spcBef>
                <a:spcPts val="400"/>
              </a:spcBef>
              <a:spcAft>
                <a:spcPts val="0"/>
              </a:spcAft>
              <a:buSzPts val="2000"/>
              <a:buChar char="–"/>
            </a:pPr>
            <a:r>
              <a:rPr lang="en-US"/>
              <a:t>A FA is said to be deterministic if for every state, there is a unique input symbol that takes the state to required next unique state.</a:t>
            </a:r>
            <a:endParaRPr/>
          </a:p>
          <a:p>
            <a:pPr indent="-285750" lvl="2" marL="1200150" rtl="0" algn="l">
              <a:lnSpc>
                <a:spcPct val="90000"/>
              </a:lnSpc>
              <a:spcBef>
                <a:spcPts val="400"/>
              </a:spcBef>
              <a:spcAft>
                <a:spcPts val="0"/>
              </a:spcAft>
              <a:buSzPts val="2000"/>
              <a:buChar char="–"/>
            </a:pPr>
            <a:r>
              <a:rPr lang="en-US"/>
              <a:t>There can not be more than one transitions on same input symbol from same state.</a:t>
            </a:r>
            <a:endParaRPr/>
          </a:p>
          <a:p>
            <a:pPr indent="-342900" lvl="1" marL="800100" rtl="0" algn="l">
              <a:lnSpc>
                <a:spcPct val="90000"/>
              </a:lnSpc>
              <a:spcBef>
                <a:spcPts val="480"/>
              </a:spcBef>
              <a:spcAft>
                <a:spcPts val="0"/>
              </a:spcAft>
              <a:buClr>
                <a:schemeClr val="hlink"/>
              </a:buClr>
              <a:buSzPts val="2400"/>
              <a:buChar char="•"/>
            </a:pPr>
            <a:r>
              <a:rPr lang="en-US" sz="2400">
                <a:solidFill>
                  <a:srgbClr val="FF0000"/>
                </a:solidFill>
              </a:rPr>
              <a:t>Non-deterministic Finite Automata (NFA)</a:t>
            </a:r>
            <a:endParaRPr/>
          </a:p>
          <a:p>
            <a:pPr indent="-285750" lvl="2" marL="1200150" rtl="0" algn="l">
              <a:lnSpc>
                <a:spcPct val="90000"/>
              </a:lnSpc>
              <a:spcBef>
                <a:spcPts val="400"/>
              </a:spcBef>
              <a:spcAft>
                <a:spcPts val="0"/>
              </a:spcAft>
              <a:buSzPts val="2000"/>
              <a:buChar char="–"/>
            </a:pPr>
            <a:r>
              <a:rPr lang="en-US"/>
              <a:t>A FA in which there exists at least one state from which there are more than one transitions on same input symbol.</a:t>
            </a:r>
            <a:endParaRPr/>
          </a:p>
          <a:p>
            <a:pPr indent="-158750" lvl="2" marL="1200150" rtl="0" algn="l">
              <a:lnSpc>
                <a:spcPct val="90000"/>
              </a:lnSpc>
              <a:spcBef>
                <a:spcPts val="400"/>
              </a:spcBef>
              <a:spcAft>
                <a:spcPts val="0"/>
              </a:spcAft>
              <a:buSzPts val="2000"/>
              <a:buNone/>
            </a:pPr>
            <a:r>
              <a:t/>
            </a:r>
            <a:endParaRPr/>
          </a:p>
          <a:p>
            <a:pPr indent="-133350" lvl="1" marL="742950" rtl="0" algn="l">
              <a:lnSpc>
                <a:spcPct val="90000"/>
              </a:lnSpc>
              <a:spcBef>
                <a:spcPts val="480"/>
              </a:spcBef>
              <a:spcAft>
                <a:spcPts val="0"/>
              </a:spcAft>
              <a:buClr>
                <a:schemeClr val="dk1"/>
              </a:buClr>
              <a:buSzPts val="2400"/>
              <a:buNone/>
            </a:pPr>
            <a:r>
              <a:t/>
            </a:r>
            <a:endParaRPr sz="2200">
              <a:solidFill>
                <a:schemeClr val="dk2"/>
              </a:solidFill>
            </a:endParaRPr>
          </a:p>
          <a:p>
            <a:pPr indent="-133350" lvl="1" marL="742950" rtl="0" algn="l">
              <a:lnSpc>
                <a:spcPct val="90000"/>
              </a:lnSpc>
              <a:spcBef>
                <a:spcPts val="480"/>
              </a:spcBef>
              <a:spcAft>
                <a:spcPts val="0"/>
              </a:spcAft>
              <a:buClr>
                <a:schemeClr val="dk1"/>
              </a:buClr>
              <a:buSzPts val="2400"/>
              <a:buNone/>
            </a:pPr>
            <a:r>
              <a:t/>
            </a:r>
            <a:endParaRPr sz="2400"/>
          </a:p>
        </p:txBody>
      </p:sp>
      <p:sp>
        <p:nvSpPr>
          <p:cNvPr id="481" name="Google Shape;481;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2" name="Google Shape;482;p60"/>
          <p:cNvPicPr preferRelativeResize="0"/>
          <p:nvPr/>
        </p:nvPicPr>
        <p:blipFill rotWithShape="1">
          <a:blip r:embed="rId3">
            <a:alphaModFix/>
          </a:blip>
          <a:srcRect b="0" l="0" r="0" t="0"/>
          <a:stretch/>
        </p:blipFill>
        <p:spPr>
          <a:xfrm>
            <a:off x="3485706" y="4497084"/>
            <a:ext cx="2395470" cy="2224391"/>
          </a:xfrm>
          <a:prstGeom prst="rect">
            <a:avLst/>
          </a:prstGeom>
          <a:noFill/>
          <a:ln>
            <a:noFill/>
          </a:ln>
        </p:spPr>
      </p:pic>
      <p:pic>
        <p:nvPicPr>
          <p:cNvPr id="483" name="Google Shape;483;p60"/>
          <p:cNvPicPr preferRelativeResize="0"/>
          <p:nvPr/>
        </p:nvPicPr>
        <p:blipFill rotWithShape="1">
          <a:blip r:embed="rId4">
            <a:alphaModFix/>
          </a:blip>
          <a:srcRect b="0" l="0" r="0" t="0"/>
          <a:stretch/>
        </p:blipFill>
        <p:spPr>
          <a:xfrm>
            <a:off x="129840" y="4548964"/>
            <a:ext cx="2240924" cy="2172511"/>
          </a:xfrm>
          <a:prstGeom prst="rect">
            <a:avLst/>
          </a:prstGeom>
          <a:noFill/>
          <a:ln>
            <a:noFill/>
          </a:ln>
        </p:spPr>
      </p:pic>
      <p:pic>
        <p:nvPicPr>
          <p:cNvPr id="484" name="Google Shape;484;p60"/>
          <p:cNvPicPr preferRelativeResize="0"/>
          <p:nvPr/>
        </p:nvPicPr>
        <p:blipFill rotWithShape="1">
          <a:blip r:embed="rId5">
            <a:alphaModFix/>
          </a:blip>
          <a:srcRect b="0" l="0" r="0" t="0"/>
          <a:stretch/>
        </p:blipFill>
        <p:spPr>
          <a:xfrm>
            <a:off x="5881177" y="4413380"/>
            <a:ext cx="3262824" cy="24446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type="title"/>
          </p:nvPr>
        </p:nvSpPr>
        <p:spPr>
          <a:xfrm>
            <a:off x="457200" y="0"/>
            <a:ext cx="8229600" cy="46248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sz="3959"/>
              <a:t>Formal Definition</a:t>
            </a:r>
            <a:endParaRPr/>
          </a:p>
        </p:txBody>
      </p:sp>
      <p:sp>
        <p:nvSpPr>
          <p:cNvPr id="493" name="Google Shape;493;p61"/>
          <p:cNvSpPr txBox="1"/>
          <p:nvPr>
            <p:ph idx="1" type="body"/>
          </p:nvPr>
        </p:nvSpPr>
        <p:spPr>
          <a:xfrm>
            <a:off x="391886" y="462480"/>
            <a:ext cx="8229600" cy="462480"/>
          </a:xfrm>
          <a:prstGeom prst="rect">
            <a:avLst/>
          </a:prstGeom>
          <a:noFill/>
          <a:ln>
            <a:noFill/>
          </a:ln>
        </p:spPr>
        <p:txBody>
          <a:bodyPr anchorCtr="0" anchor="t" bIns="45700" lIns="91425" spcFirstLastPara="1" rIns="91425" wrap="square" tIns="45700">
            <a:normAutofit lnSpcReduction="10000"/>
          </a:bodyPr>
          <a:lstStyle/>
          <a:p>
            <a:pPr indent="-342900" lvl="1" marL="800100" rtl="0" algn="l">
              <a:lnSpc>
                <a:spcPct val="90000"/>
              </a:lnSpc>
              <a:spcBef>
                <a:spcPts val="480"/>
              </a:spcBef>
              <a:spcAft>
                <a:spcPts val="0"/>
              </a:spcAft>
              <a:buClr>
                <a:schemeClr val="folHlink"/>
              </a:buClr>
              <a:buSzPts val="2400"/>
              <a:buChar char="•"/>
            </a:pPr>
            <a:r>
              <a:rPr lang="en-US" sz="2400">
                <a:solidFill>
                  <a:srgbClr val="FF0000"/>
                </a:solidFill>
              </a:rPr>
              <a:t>Deterministic Finite Automata (DFA)</a:t>
            </a:r>
            <a:endParaRPr/>
          </a:p>
          <a:p>
            <a:pPr indent="0" lvl="1" marL="457200" rtl="0" algn="l">
              <a:lnSpc>
                <a:spcPct val="90000"/>
              </a:lnSpc>
              <a:spcBef>
                <a:spcPts val="480"/>
              </a:spcBef>
              <a:spcAft>
                <a:spcPts val="0"/>
              </a:spcAft>
              <a:buClr>
                <a:schemeClr val="folHlink"/>
              </a:buClr>
              <a:buSzPts val="2400"/>
              <a:buNone/>
            </a:pPr>
            <a:r>
              <a:t/>
            </a:r>
            <a:endParaRPr sz="2400">
              <a:solidFill>
                <a:srgbClr val="FF0000"/>
              </a:solidFill>
            </a:endParaRPr>
          </a:p>
          <a:p>
            <a:pPr indent="0" lvl="1" marL="457200" rtl="0" algn="l">
              <a:lnSpc>
                <a:spcPct val="90000"/>
              </a:lnSpc>
              <a:spcBef>
                <a:spcPts val="480"/>
              </a:spcBef>
              <a:spcAft>
                <a:spcPts val="0"/>
              </a:spcAft>
              <a:buClr>
                <a:schemeClr val="folHlink"/>
              </a:buClr>
              <a:buSzPts val="2400"/>
              <a:buNone/>
            </a:pPr>
            <a:r>
              <a:t/>
            </a:r>
            <a:endParaRPr sz="2400">
              <a:solidFill>
                <a:srgbClr val="FF0000"/>
              </a:solidFill>
            </a:endParaRPr>
          </a:p>
          <a:p>
            <a:pPr indent="0" lvl="2" marL="914400" rtl="0" algn="l">
              <a:lnSpc>
                <a:spcPct val="90000"/>
              </a:lnSpc>
              <a:spcBef>
                <a:spcPts val="400"/>
              </a:spcBef>
              <a:spcAft>
                <a:spcPts val="0"/>
              </a:spcAft>
              <a:buSzPts val="2000"/>
              <a:buNone/>
            </a:pPr>
            <a:r>
              <a:t/>
            </a:r>
            <a:endParaRPr/>
          </a:p>
          <a:p>
            <a:pPr indent="-133350" lvl="1" marL="742950" rtl="0" algn="l">
              <a:lnSpc>
                <a:spcPct val="90000"/>
              </a:lnSpc>
              <a:spcBef>
                <a:spcPts val="480"/>
              </a:spcBef>
              <a:spcAft>
                <a:spcPts val="0"/>
              </a:spcAft>
              <a:buClr>
                <a:schemeClr val="dk1"/>
              </a:buClr>
              <a:buSzPts val="2400"/>
              <a:buNone/>
            </a:pPr>
            <a:r>
              <a:t/>
            </a:r>
            <a:endParaRPr sz="2200">
              <a:solidFill>
                <a:schemeClr val="dk2"/>
              </a:solidFill>
            </a:endParaRPr>
          </a:p>
          <a:p>
            <a:pPr indent="-133350" lvl="1" marL="742950" rtl="0" algn="l">
              <a:lnSpc>
                <a:spcPct val="90000"/>
              </a:lnSpc>
              <a:spcBef>
                <a:spcPts val="480"/>
              </a:spcBef>
              <a:spcAft>
                <a:spcPts val="0"/>
              </a:spcAft>
              <a:buClr>
                <a:schemeClr val="dk1"/>
              </a:buClr>
              <a:buSzPts val="2400"/>
              <a:buNone/>
            </a:pPr>
            <a:r>
              <a:t/>
            </a:r>
            <a:endParaRPr sz="2400"/>
          </a:p>
        </p:txBody>
      </p:sp>
      <p:sp>
        <p:nvSpPr>
          <p:cNvPr id="494" name="Google Shape;494;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95" name="Google Shape;495;p61"/>
          <p:cNvSpPr txBox="1"/>
          <p:nvPr/>
        </p:nvSpPr>
        <p:spPr>
          <a:xfrm>
            <a:off x="774440" y="774440"/>
            <a:ext cx="8229600" cy="278052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560"/>
              </a:spcBef>
              <a:spcAft>
                <a:spcPts val="0"/>
              </a:spcAft>
              <a:buClr>
                <a:schemeClr val="dk1"/>
              </a:buClr>
              <a:buSzPts val="2800"/>
              <a:buFont typeface="Arial"/>
              <a:buNone/>
            </a:pPr>
            <a:r>
              <a:rPr b="0" i="0" lang="en-US" sz="2800" u="none" cap="none" strike="noStrike">
                <a:solidFill>
                  <a:schemeClr val="dk2"/>
                </a:solidFill>
                <a:latin typeface="Calibri"/>
                <a:ea typeface="Calibri"/>
                <a:cs typeface="Calibri"/>
                <a:sym typeface="Calibri"/>
              </a:rPr>
              <a:t>     </a:t>
            </a:r>
            <a:r>
              <a:rPr b="0" i="0" lang="en-US" sz="2400" u="none" cap="none" strike="noStrike">
                <a:solidFill>
                  <a:schemeClr val="dk2"/>
                </a:solidFill>
                <a:latin typeface="Calibri"/>
                <a:ea typeface="Calibri"/>
                <a:cs typeface="Calibri"/>
                <a:sym typeface="Calibri"/>
              </a:rPr>
              <a:t>DFA= (Q, ∑ , </a:t>
            </a:r>
            <a:r>
              <a:rPr b="0" i="0" lang="en-US" sz="2400" u="none" cap="none" strike="noStrike">
                <a:solidFill>
                  <a:schemeClr val="folHlink"/>
                </a:solidFill>
                <a:latin typeface="Merriweather Sans"/>
                <a:ea typeface="Merriweather Sans"/>
                <a:cs typeface="Merriweather Sans"/>
                <a:sym typeface="Merriweather Sans"/>
              </a:rPr>
              <a:t>δ,</a:t>
            </a:r>
            <a:r>
              <a:rPr b="0" i="0" lang="en-US" sz="2400" u="none" cap="none" strike="noStrike">
                <a:solidFill>
                  <a:schemeClr val="dk2"/>
                </a:solidFill>
                <a:latin typeface="Calibri"/>
                <a:ea typeface="Calibri"/>
                <a:cs typeface="Calibri"/>
                <a:sym typeface="Calibri"/>
              </a:rPr>
              <a:t> q</a:t>
            </a:r>
            <a:r>
              <a:rPr b="0" baseline="-25000" i="0" lang="en-US" sz="2400" u="none" cap="none" strike="noStrike">
                <a:solidFill>
                  <a:schemeClr val="dk2"/>
                </a:solidFill>
                <a:latin typeface="Calibri"/>
                <a:ea typeface="Calibri"/>
                <a:cs typeface="Calibri"/>
                <a:sym typeface="Calibri"/>
              </a:rPr>
              <a:t>0</a:t>
            </a:r>
            <a:r>
              <a:rPr b="0" i="0" lang="en-US" sz="2400" u="none" cap="none" strike="noStrike">
                <a:solidFill>
                  <a:schemeClr val="dk2"/>
                </a:solidFill>
                <a:latin typeface="Calibri"/>
                <a:ea typeface="Calibri"/>
                <a:cs typeface="Calibri"/>
                <a:sym typeface="Calibri"/>
              </a:rPr>
              <a:t>, F ) </a:t>
            </a:r>
            <a:r>
              <a:rPr b="0" i="0" lang="en-US" sz="32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Where</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Q is a finite set of states</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 is a finite set of input symbols (alphabet)</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q</a:t>
            </a:r>
            <a:r>
              <a:rPr b="0" baseline="-25000" i="0" lang="en-US" sz="2000" u="none" cap="none" strike="noStrike">
                <a:solidFill>
                  <a:schemeClr val="dk1"/>
                </a:solidFill>
                <a:latin typeface="Calibri"/>
                <a:ea typeface="Calibri"/>
                <a:cs typeface="Calibri"/>
                <a:sym typeface="Calibri"/>
              </a:rPr>
              <a:t>0</a:t>
            </a:r>
            <a:r>
              <a:rPr b="0" i="0" lang="en-US" sz="2000" u="none" cap="none" strike="noStrike">
                <a:solidFill>
                  <a:schemeClr val="dk1"/>
                </a:solidFill>
                <a:latin typeface="Calibri"/>
                <a:ea typeface="Calibri"/>
                <a:cs typeface="Calibri"/>
                <a:sym typeface="Calibri"/>
              </a:rPr>
              <a:t> is a start state</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F is a finite set of accepting states</a:t>
            </a:r>
            <a:endParaRPr/>
          </a:p>
          <a:p>
            <a:pPr indent="-285750" lvl="1" marL="742950" marR="0" rtl="0" algn="l">
              <a:lnSpc>
                <a:spcPct val="90000"/>
              </a:lnSpc>
              <a:spcBef>
                <a:spcPts val="480"/>
              </a:spcBef>
              <a:spcAft>
                <a:spcPts val="0"/>
              </a:spcAft>
              <a:buClr>
                <a:schemeClr val="dk1"/>
              </a:buClr>
              <a:buSzPts val="2400"/>
              <a:buFont typeface="Arial"/>
              <a:buChar char="–"/>
            </a:pPr>
            <a:r>
              <a:rPr b="1" i="0" lang="en-US" sz="2000" u="none" cap="none" strike="noStrike">
                <a:solidFill>
                  <a:schemeClr val="dk1"/>
                </a:solidFill>
                <a:latin typeface="Merriweather Sans"/>
                <a:ea typeface="Merriweather Sans"/>
                <a:cs typeface="Merriweather Sans"/>
                <a:sym typeface="Merriweather Sans"/>
              </a:rPr>
              <a:t>δ</a:t>
            </a:r>
            <a:r>
              <a:rPr b="1" i="0" lang="en-US" sz="2000" u="none" cap="none" strike="noStrike">
                <a:solidFill>
                  <a:schemeClr val="dk1"/>
                </a:solidFill>
                <a:latin typeface="Calibri"/>
                <a:ea typeface="Calibri"/>
                <a:cs typeface="Calibri"/>
                <a:sym typeface="Calibri"/>
              </a:rPr>
              <a:t> is  a transition function, which is a mapping Q x ∑ 🡪 Q</a:t>
            </a:r>
            <a:endParaRPr/>
          </a:p>
          <a:p>
            <a:pPr indent="-133350" lvl="1" marL="742950" marR="0" rtl="0" algn="l">
              <a:lnSpc>
                <a:spcPct val="90000"/>
              </a:lnSpc>
              <a:spcBef>
                <a:spcPts val="480"/>
              </a:spcBef>
              <a:spcAft>
                <a:spcPts val="0"/>
              </a:spcAft>
              <a:buClr>
                <a:schemeClr val="dk1"/>
              </a:buClr>
              <a:buSzPts val="2400"/>
              <a:buFont typeface="Arial"/>
              <a:buNone/>
            </a:pPr>
            <a:r>
              <a:t/>
            </a:r>
            <a:endParaRPr b="1" i="0" sz="2000" u="none" cap="none" strike="noStrike">
              <a:solidFill>
                <a:schemeClr val="dk1"/>
              </a:solidFill>
              <a:latin typeface="Calibri"/>
              <a:ea typeface="Calibri"/>
              <a:cs typeface="Calibri"/>
              <a:sym typeface="Calibri"/>
            </a:endParaRPr>
          </a:p>
          <a:p>
            <a:pPr indent="-304800" lvl="0" marL="457200" marR="0" rtl="0" algn="l">
              <a:lnSpc>
                <a:spcPct val="90000"/>
              </a:lnSpc>
              <a:spcBef>
                <a:spcPts val="480"/>
              </a:spcBef>
              <a:spcAft>
                <a:spcPts val="0"/>
              </a:spcAft>
              <a:buClr>
                <a:schemeClr val="dk1"/>
              </a:buClr>
              <a:buSzPts val="2400"/>
              <a:buFont typeface="Arial"/>
              <a:buNone/>
            </a:pPr>
            <a:r>
              <a:t/>
            </a:r>
            <a:endParaRPr b="0" i="0" sz="2000" u="none" cap="none" strike="noStrike">
              <a:solidFill>
                <a:schemeClr val="dk1"/>
              </a:solidFill>
              <a:latin typeface="Calibri"/>
              <a:ea typeface="Calibri"/>
              <a:cs typeface="Calibri"/>
              <a:sym typeface="Calibri"/>
            </a:endParaRPr>
          </a:p>
          <a:p>
            <a:pPr indent="-133350" lvl="1" marL="742950" marR="0" rtl="0" algn="l">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96" name="Google Shape;496;p61"/>
          <p:cNvSpPr txBox="1"/>
          <p:nvPr/>
        </p:nvSpPr>
        <p:spPr>
          <a:xfrm>
            <a:off x="457200" y="3710329"/>
            <a:ext cx="8229600" cy="462480"/>
          </a:xfrm>
          <a:prstGeom prst="rect">
            <a:avLst/>
          </a:prstGeom>
          <a:noFill/>
          <a:ln>
            <a:noFill/>
          </a:ln>
        </p:spPr>
        <p:txBody>
          <a:bodyPr anchorCtr="0" anchor="t" bIns="45700" lIns="91425" spcFirstLastPara="1" rIns="91425" wrap="square" tIns="45700">
            <a:normAutofit lnSpcReduction="10000"/>
          </a:bodyPr>
          <a:lstStyle/>
          <a:p>
            <a:pPr indent="-342900" lvl="1" marL="800100" marR="0" rtl="0" algn="l">
              <a:lnSpc>
                <a:spcPct val="90000"/>
              </a:lnSpc>
              <a:spcBef>
                <a:spcPts val="480"/>
              </a:spcBef>
              <a:spcAft>
                <a:spcPts val="0"/>
              </a:spcAft>
              <a:buClr>
                <a:schemeClr val="folHlink"/>
              </a:buClr>
              <a:buSzPts val="2400"/>
              <a:buFont typeface="Arial"/>
              <a:buChar char="•"/>
            </a:pPr>
            <a:r>
              <a:rPr b="0" i="0" lang="en-US" sz="2400" u="none" cap="none" strike="noStrike">
                <a:solidFill>
                  <a:srgbClr val="FF0000"/>
                </a:solidFill>
                <a:latin typeface="Calibri"/>
                <a:ea typeface="Calibri"/>
                <a:cs typeface="Calibri"/>
                <a:sym typeface="Calibri"/>
              </a:rPr>
              <a:t>Non Deterministic Finite Automata (NFA)</a:t>
            </a:r>
            <a:endParaRPr/>
          </a:p>
          <a:p>
            <a:pPr indent="0" lvl="1" marL="457200" marR="0" rtl="0" algn="l">
              <a:lnSpc>
                <a:spcPct val="90000"/>
              </a:lnSpc>
              <a:spcBef>
                <a:spcPts val="480"/>
              </a:spcBef>
              <a:spcAft>
                <a:spcPts val="0"/>
              </a:spcAft>
              <a:buClr>
                <a:schemeClr val="folHlink"/>
              </a:buClr>
              <a:buSzPts val="2400"/>
              <a:buFont typeface="Arial"/>
              <a:buNone/>
            </a:pPr>
            <a:r>
              <a:t/>
            </a:r>
            <a:endParaRPr b="0" i="0" sz="2400" u="none" cap="none" strike="noStrike">
              <a:solidFill>
                <a:srgbClr val="FF0000"/>
              </a:solidFill>
              <a:latin typeface="Calibri"/>
              <a:ea typeface="Calibri"/>
              <a:cs typeface="Calibri"/>
              <a:sym typeface="Calibri"/>
            </a:endParaRPr>
          </a:p>
          <a:p>
            <a:pPr indent="0" lvl="1" marL="457200" marR="0" rtl="0" algn="l">
              <a:lnSpc>
                <a:spcPct val="90000"/>
              </a:lnSpc>
              <a:spcBef>
                <a:spcPts val="480"/>
              </a:spcBef>
              <a:spcAft>
                <a:spcPts val="0"/>
              </a:spcAft>
              <a:buClr>
                <a:schemeClr val="folHlink"/>
              </a:buClr>
              <a:buSzPts val="2400"/>
              <a:buFont typeface="Arial"/>
              <a:buNone/>
            </a:pPr>
            <a:r>
              <a:t/>
            </a:r>
            <a:endParaRPr b="0" i="0" sz="2400" u="none" cap="none" strike="noStrike">
              <a:solidFill>
                <a:srgbClr val="FF0000"/>
              </a:solidFill>
              <a:latin typeface="Calibri"/>
              <a:ea typeface="Calibri"/>
              <a:cs typeface="Calibri"/>
              <a:sym typeface="Calibri"/>
            </a:endParaRPr>
          </a:p>
          <a:p>
            <a:pPr indent="0" lvl="2" marL="914400" marR="0" rtl="0" algn="l">
              <a:lnSpc>
                <a:spcPct val="90000"/>
              </a:lnSpc>
              <a:spcBef>
                <a:spcPts val="400"/>
              </a:spcBef>
              <a:spcAft>
                <a:spcPts val="0"/>
              </a:spcAft>
              <a:buClr>
                <a:schemeClr val="dk1"/>
              </a:buClr>
              <a:buSzPts val="2000"/>
              <a:buFont typeface="Arial"/>
              <a:buNone/>
            </a:pPr>
            <a:r>
              <a:t/>
            </a:r>
            <a:endParaRPr b="0" i="0" sz="2400" u="none" cap="none" strike="noStrike">
              <a:solidFill>
                <a:schemeClr val="dk1"/>
              </a:solidFill>
              <a:latin typeface="Calibri"/>
              <a:ea typeface="Calibri"/>
              <a:cs typeface="Calibri"/>
              <a:sym typeface="Calibri"/>
            </a:endParaRPr>
          </a:p>
          <a:p>
            <a:pPr indent="-133350" lvl="1" marL="742950" marR="0" rtl="0" algn="l">
              <a:lnSpc>
                <a:spcPct val="90000"/>
              </a:lnSpc>
              <a:spcBef>
                <a:spcPts val="480"/>
              </a:spcBef>
              <a:spcAft>
                <a:spcPts val="0"/>
              </a:spcAft>
              <a:buClr>
                <a:schemeClr val="dk1"/>
              </a:buClr>
              <a:buSzPts val="2400"/>
              <a:buFont typeface="Arial"/>
              <a:buNone/>
            </a:pPr>
            <a:r>
              <a:t/>
            </a:r>
            <a:endParaRPr b="0" i="0" sz="2200" u="none" cap="none" strike="noStrike">
              <a:solidFill>
                <a:schemeClr val="dk2"/>
              </a:solidFill>
              <a:latin typeface="Calibri"/>
              <a:ea typeface="Calibri"/>
              <a:cs typeface="Calibri"/>
              <a:sym typeface="Calibri"/>
            </a:endParaRPr>
          </a:p>
          <a:p>
            <a:pPr indent="-133350" lvl="1" marL="742950" marR="0" rtl="0" algn="l">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97" name="Google Shape;497;p61"/>
          <p:cNvSpPr txBox="1"/>
          <p:nvPr/>
        </p:nvSpPr>
        <p:spPr>
          <a:xfrm>
            <a:off x="774440" y="4077477"/>
            <a:ext cx="8229600" cy="278052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560"/>
              </a:spcBef>
              <a:spcAft>
                <a:spcPts val="0"/>
              </a:spcAft>
              <a:buClr>
                <a:schemeClr val="dk1"/>
              </a:buClr>
              <a:buSzPts val="2800"/>
              <a:buFont typeface="Arial"/>
              <a:buNone/>
            </a:pPr>
            <a:r>
              <a:rPr b="0" i="0" lang="en-US" sz="2800" u="none" cap="none" strike="noStrike">
                <a:solidFill>
                  <a:schemeClr val="dk2"/>
                </a:solidFill>
                <a:latin typeface="Calibri"/>
                <a:ea typeface="Calibri"/>
                <a:cs typeface="Calibri"/>
                <a:sym typeface="Calibri"/>
              </a:rPr>
              <a:t>     </a:t>
            </a:r>
            <a:r>
              <a:rPr b="0" i="0" lang="en-US" sz="2400" u="none" cap="none" strike="noStrike">
                <a:solidFill>
                  <a:schemeClr val="dk2"/>
                </a:solidFill>
                <a:latin typeface="Calibri"/>
                <a:ea typeface="Calibri"/>
                <a:cs typeface="Calibri"/>
                <a:sym typeface="Calibri"/>
              </a:rPr>
              <a:t>NFA= (Q, ∑ , </a:t>
            </a:r>
            <a:r>
              <a:rPr b="0" i="0" lang="en-US" sz="2400" u="none" cap="none" strike="noStrike">
                <a:solidFill>
                  <a:schemeClr val="folHlink"/>
                </a:solidFill>
                <a:latin typeface="Merriweather Sans"/>
                <a:ea typeface="Merriweather Sans"/>
                <a:cs typeface="Merriweather Sans"/>
                <a:sym typeface="Merriweather Sans"/>
              </a:rPr>
              <a:t>δ</a:t>
            </a:r>
            <a:r>
              <a:rPr b="0" i="0" lang="en-US" sz="2400" u="none" cap="none" strike="noStrike">
                <a:solidFill>
                  <a:schemeClr val="dk2"/>
                </a:solidFill>
                <a:latin typeface="Calibri"/>
                <a:ea typeface="Calibri"/>
                <a:cs typeface="Calibri"/>
                <a:sym typeface="Calibri"/>
              </a:rPr>
              <a:t> ,q</a:t>
            </a:r>
            <a:r>
              <a:rPr b="0" baseline="-25000" i="0" lang="en-US" sz="2400" u="none" cap="none" strike="noStrike">
                <a:solidFill>
                  <a:schemeClr val="dk2"/>
                </a:solidFill>
                <a:latin typeface="Calibri"/>
                <a:ea typeface="Calibri"/>
                <a:cs typeface="Calibri"/>
                <a:sym typeface="Calibri"/>
              </a:rPr>
              <a:t>0</a:t>
            </a:r>
            <a:r>
              <a:rPr b="0" i="0" lang="en-US" sz="2400" u="none" cap="none" strike="noStrike">
                <a:solidFill>
                  <a:schemeClr val="dk2"/>
                </a:solidFill>
                <a:latin typeface="Calibri"/>
                <a:ea typeface="Calibri"/>
                <a:cs typeface="Calibri"/>
                <a:sym typeface="Calibri"/>
              </a:rPr>
              <a:t>, F ) </a:t>
            </a:r>
            <a:r>
              <a:rPr b="0" i="0" lang="en-US" sz="32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Where</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Q is a finite set of states</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 is a finite set of input symbols (alphabet)</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q</a:t>
            </a:r>
            <a:r>
              <a:rPr b="0" baseline="-25000" i="0" lang="en-US" sz="2000" u="none" cap="none" strike="noStrike">
                <a:solidFill>
                  <a:schemeClr val="dk1"/>
                </a:solidFill>
                <a:latin typeface="Calibri"/>
                <a:ea typeface="Calibri"/>
                <a:cs typeface="Calibri"/>
                <a:sym typeface="Calibri"/>
              </a:rPr>
              <a:t>0</a:t>
            </a:r>
            <a:r>
              <a:rPr b="0" i="0" lang="en-US" sz="2000" u="none" cap="none" strike="noStrike">
                <a:solidFill>
                  <a:schemeClr val="dk1"/>
                </a:solidFill>
                <a:latin typeface="Calibri"/>
                <a:ea typeface="Calibri"/>
                <a:cs typeface="Calibri"/>
                <a:sym typeface="Calibri"/>
              </a:rPr>
              <a:t> is a start state</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000" u="none" cap="none" strike="noStrike">
                <a:solidFill>
                  <a:schemeClr val="dk1"/>
                </a:solidFill>
                <a:latin typeface="Calibri"/>
                <a:ea typeface="Calibri"/>
                <a:cs typeface="Calibri"/>
                <a:sym typeface="Calibri"/>
              </a:rPr>
              <a:t>F is a finite set of accepting states</a:t>
            </a:r>
            <a:endParaRPr/>
          </a:p>
          <a:p>
            <a:pPr indent="-285750" lvl="1" marL="742950" marR="0" rtl="0" algn="l">
              <a:lnSpc>
                <a:spcPct val="90000"/>
              </a:lnSpc>
              <a:spcBef>
                <a:spcPts val="480"/>
              </a:spcBef>
              <a:spcAft>
                <a:spcPts val="0"/>
              </a:spcAft>
              <a:buClr>
                <a:schemeClr val="dk1"/>
              </a:buClr>
              <a:buSzPts val="2400"/>
              <a:buFont typeface="Arial"/>
              <a:buChar char="–"/>
            </a:pPr>
            <a:r>
              <a:rPr b="1" i="0" lang="en-US" sz="2000" u="none" cap="none" strike="noStrike">
                <a:solidFill>
                  <a:schemeClr val="dk1"/>
                </a:solidFill>
                <a:latin typeface="Merriweather Sans"/>
                <a:ea typeface="Merriweather Sans"/>
                <a:cs typeface="Merriweather Sans"/>
                <a:sym typeface="Merriweather Sans"/>
              </a:rPr>
              <a:t>δ</a:t>
            </a:r>
            <a:r>
              <a:rPr b="1" i="0" lang="en-US" sz="2000" u="none" cap="none" strike="noStrike">
                <a:solidFill>
                  <a:schemeClr val="dk1"/>
                </a:solidFill>
                <a:latin typeface="Calibri"/>
                <a:ea typeface="Calibri"/>
                <a:cs typeface="Calibri"/>
                <a:sym typeface="Calibri"/>
              </a:rPr>
              <a:t> is  a transition function, which is a mapping Q x ∑ 🡪 2</a:t>
            </a:r>
            <a:r>
              <a:rPr b="1" baseline="30000" i="0" lang="en-US" sz="2000" u="none" cap="none" strike="noStrike">
                <a:solidFill>
                  <a:schemeClr val="dk1"/>
                </a:solidFill>
                <a:latin typeface="Calibri"/>
                <a:ea typeface="Calibri"/>
                <a:cs typeface="Calibri"/>
                <a:sym typeface="Calibri"/>
              </a:rPr>
              <a:t>Q  </a:t>
            </a:r>
            <a:r>
              <a:rPr b="1" i="0" lang="en-US" sz="2000" u="none" cap="none" strike="noStrike">
                <a:solidFill>
                  <a:schemeClr val="dk1"/>
                </a:solidFill>
                <a:latin typeface="Calibri"/>
                <a:ea typeface="Calibri"/>
                <a:cs typeface="Calibri"/>
                <a:sym typeface="Calibri"/>
              </a:rPr>
              <a:t> except </a:t>
            </a:r>
            <a:r>
              <a:rPr b="1" i="0" lang="en-US" sz="1400" u="none" cap="none" strike="noStrike">
                <a:solidFill>
                  <a:srgbClr val="202124"/>
                </a:solidFill>
                <a:latin typeface="arial"/>
                <a:ea typeface="arial"/>
                <a:cs typeface="arial"/>
                <a:sym typeface="arial"/>
              </a:rPr>
              <a:t>Φ</a:t>
            </a:r>
            <a:endParaRPr b="1" baseline="30000" i="0" sz="2000" u="none" cap="none" strike="noStrike">
              <a:solidFill>
                <a:schemeClr val="dk1"/>
              </a:solidFill>
              <a:latin typeface="Calibri"/>
              <a:ea typeface="Calibri"/>
              <a:cs typeface="Calibri"/>
              <a:sym typeface="Calibri"/>
            </a:endParaRPr>
          </a:p>
          <a:p>
            <a:pPr indent="-133350" lvl="1" marL="742950" marR="0" rtl="0" algn="l">
              <a:lnSpc>
                <a:spcPct val="90000"/>
              </a:lnSpc>
              <a:spcBef>
                <a:spcPts val="480"/>
              </a:spcBef>
              <a:spcAft>
                <a:spcPts val="0"/>
              </a:spcAft>
              <a:buClr>
                <a:schemeClr val="dk1"/>
              </a:buClr>
              <a:buSzPts val="2400"/>
              <a:buFont typeface="Arial"/>
              <a:buNone/>
            </a:pPr>
            <a:r>
              <a:t/>
            </a:r>
            <a:endParaRPr b="0" i="0" sz="2000" u="none" cap="none" strike="noStrike">
              <a:solidFill>
                <a:schemeClr val="dk1"/>
              </a:solidFill>
              <a:latin typeface="Calibri"/>
              <a:ea typeface="Calibri"/>
              <a:cs typeface="Calibri"/>
              <a:sym typeface="Calibri"/>
            </a:endParaRPr>
          </a:p>
          <a:p>
            <a:pPr indent="-304800" lvl="0" marL="457200" marR="0" rtl="0" algn="l">
              <a:lnSpc>
                <a:spcPct val="90000"/>
              </a:lnSpc>
              <a:spcBef>
                <a:spcPts val="480"/>
              </a:spcBef>
              <a:spcAft>
                <a:spcPts val="0"/>
              </a:spcAft>
              <a:buClr>
                <a:schemeClr val="dk1"/>
              </a:buClr>
              <a:buSzPts val="2400"/>
              <a:buFont typeface="Arial"/>
              <a:buNone/>
            </a:pPr>
            <a:r>
              <a:t/>
            </a:r>
            <a:endParaRPr b="0" i="0" sz="2000" u="none" cap="none" strike="noStrike">
              <a:solidFill>
                <a:schemeClr val="dk1"/>
              </a:solidFill>
              <a:latin typeface="Calibri"/>
              <a:ea typeface="Calibri"/>
              <a:cs typeface="Calibri"/>
              <a:sym typeface="Calibri"/>
            </a:endParaRPr>
          </a:p>
          <a:p>
            <a:pPr indent="-133350" lvl="1" marL="742950" marR="0" rtl="0" algn="l">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03" name="Google Shape;503;p62"/>
          <p:cNvPicPr preferRelativeResize="0"/>
          <p:nvPr/>
        </p:nvPicPr>
        <p:blipFill rotWithShape="1">
          <a:blip r:embed="rId3">
            <a:alphaModFix/>
          </a:blip>
          <a:srcRect b="0" l="0" r="0" t="0"/>
          <a:stretch/>
        </p:blipFill>
        <p:spPr>
          <a:xfrm>
            <a:off x="345232" y="389239"/>
            <a:ext cx="7949682" cy="2064711"/>
          </a:xfrm>
          <a:prstGeom prst="rect">
            <a:avLst/>
          </a:prstGeom>
          <a:noFill/>
          <a:ln>
            <a:noFill/>
          </a:ln>
        </p:spPr>
      </p:pic>
      <p:pic>
        <p:nvPicPr>
          <p:cNvPr id="504" name="Google Shape;504;p62"/>
          <p:cNvPicPr preferRelativeResize="0"/>
          <p:nvPr/>
        </p:nvPicPr>
        <p:blipFill rotWithShape="1">
          <a:blip r:embed="rId4">
            <a:alphaModFix/>
          </a:blip>
          <a:srcRect b="0" l="0" r="0" t="0"/>
          <a:stretch/>
        </p:blipFill>
        <p:spPr>
          <a:xfrm>
            <a:off x="695459" y="2974085"/>
            <a:ext cx="7753082" cy="28599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NFA To DFA Conversion (Method I)</a:t>
            </a:r>
            <a:br>
              <a:rPr lang="en-US"/>
            </a:br>
            <a:endParaRPr/>
          </a:p>
        </p:txBody>
      </p:sp>
      <p:sp>
        <p:nvSpPr>
          <p:cNvPr id="510" name="Google Shape;510;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11" name="Google Shape;511;p63"/>
          <p:cNvSpPr txBox="1"/>
          <p:nvPr/>
        </p:nvSpPr>
        <p:spPr>
          <a:xfrm>
            <a:off x="205273" y="1035698"/>
            <a:ext cx="8826760" cy="36445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The Given </a:t>
            </a:r>
            <a:r>
              <a:rPr b="0" i="0" lang="en-US" sz="2000" u="none" cap="none" strike="noStrike">
                <a:solidFill>
                  <a:schemeClr val="dk2"/>
                </a:solidFill>
                <a:latin typeface="Arial"/>
                <a:ea typeface="Arial"/>
                <a:cs typeface="Arial"/>
                <a:sym typeface="Arial"/>
              </a:rPr>
              <a:t>NFA   M = (Q, ∑ , </a:t>
            </a:r>
            <a:r>
              <a:rPr b="0" i="0" lang="en-US" sz="2000" u="none" cap="none" strike="noStrike">
                <a:solidFill>
                  <a:schemeClr val="folHlink"/>
                </a:solidFill>
                <a:latin typeface="Merriweather Sans"/>
                <a:ea typeface="Merriweather Sans"/>
                <a:cs typeface="Merriweather Sans"/>
                <a:sym typeface="Merriweather Sans"/>
              </a:rPr>
              <a:t>δ</a:t>
            </a:r>
            <a:r>
              <a:rPr b="0" i="0" lang="en-US" sz="2000" u="none" cap="none" strike="noStrike">
                <a:solidFill>
                  <a:schemeClr val="dk2"/>
                </a:solidFill>
                <a:latin typeface="Arial"/>
                <a:ea typeface="Arial"/>
                <a:cs typeface="Arial"/>
                <a:sym typeface="Arial"/>
              </a:rPr>
              <a:t> ,q</a:t>
            </a:r>
            <a:r>
              <a:rPr b="0" baseline="-25000" i="0" lang="en-US" sz="2000" u="none" cap="none" strike="noStrike">
                <a:solidFill>
                  <a:schemeClr val="dk2"/>
                </a:solidFill>
                <a:latin typeface="Arial"/>
                <a:ea typeface="Arial"/>
                <a:cs typeface="Arial"/>
                <a:sym typeface="Arial"/>
              </a:rPr>
              <a:t>0</a:t>
            </a:r>
            <a:r>
              <a:rPr b="0" i="0" lang="en-US" sz="2000" u="none" cap="none" strike="noStrike">
                <a:solidFill>
                  <a:schemeClr val="dk2"/>
                </a:solidFill>
                <a:latin typeface="Arial"/>
                <a:ea typeface="Arial"/>
                <a:cs typeface="Arial"/>
                <a:sym typeface="Arial"/>
              </a:rPr>
              <a:t>, F ) can be converted to its equivalent DFA M’ = (Q’, ∑ , </a:t>
            </a:r>
            <a:r>
              <a:rPr b="0" i="0" lang="en-US" sz="2000" u="none" cap="none" strike="noStrike">
                <a:solidFill>
                  <a:schemeClr val="folHlink"/>
                </a:solidFill>
                <a:latin typeface="Merriweather Sans"/>
                <a:ea typeface="Merriweather Sans"/>
                <a:cs typeface="Merriweather Sans"/>
                <a:sym typeface="Merriweather Sans"/>
              </a:rPr>
              <a:t>δ’ </a:t>
            </a:r>
            <a:r>
              <a:rPr b="0" i="0" lang="en-US" sz="2000" u="none" cap="none" strike="noStrike">
                <a:solidFill>
                  <a:schemeClr val="dk2"/>
                </a:solidFill>
                <a:latin typeface="Arial"/>
                <a:ea typeface="Arial"/>
                <a:cs typeface="Arial"/>
                <a:sym typeface="Arial"/>
              </a:rPr>
              <a:t> ,q</a:t>
            </a:r>
            <a:r>
              <a:rPr b="0" baseline="-25000" i="0" lang="en-US" sz="2000" u="none" cap="none" strike="noStrike">
                <a:solidFill>
                  <a:schemeClr val="dk2"/>
                </a:solidFill>
                <a:latin typeface="Arial"/>
                <a:ea typeface="Arial"/>
                <a:cs typeface="Arial"/>
                <a:sym typeface="Arial"/>
              </a:rPr>
              <a:t>0</a:t>
            </a:r>
            <a:r>
              <a:rPr b="0" i="0" lang="en-US" sz="2000" u="none" cap="none" strike="noStrike">
                <a:solidFill>
                  <a:schemeClr val="dk2"/>
                </a:solidFill>
                <a:latin typeface="Arial"/>
                <a:ea typeface="Arial"/>
                <a:cs typeface="Arial"/>
                <a:sym typeface="Arial"/>
              </a:rPr>
              <a:t>, F’ )  where :</a:t>
            </a:r>
            <a:endParaRPr/>
          </a:p>
          <a:p>
            <a:pPr indent="0" lvl="0" marL="0" marR="0" rtl="0" algn="l">
              <a:lnSpc>
                <a:spcPct val="100000"/>
              </a:lnSpc>
              <a:spcBef>
                <a:spcPts val="0"/>
              </a:spcBef>
              <a:spcAft>
                <a:spcPts val="0"/>
              </a:spcAft>
              <a:buNone/>
            </a:pPr>
            <a:r>
              <a:t/>
            </a:r>
            <a:endParaRPr b="0" i="0" sz="2000" u="none" cap="none" strike="noStrike">
              <a:solidFill>
                <a:schemeClr val="dk2"/>
              </a:solidFill>
              <a:latin typeface="Arial"/>
              <a:ea typeface="Arial"/>
              <a:cs typeface="Arial"/>
              <a:sym typeface="Arial"/>
            </a:endParaRPr>
          </a:p>
          <a:p>
            <a:pPr indent="-285750" lvl="1" marL="742950" marR="0" rtl="0" algn="l">
              <a:lnSpc>
                <a:spcPct val="90000"/>
              </a:lnSpc>
              <a:spcBef>
                <a:spcPts val="480"/>
              </a:spcBef>
              <a:spcAft>
                <a:spcPts val="0"/>
              </a:spcAft>
              <a:buNone/>
            </a:pPr>
            <a:r>
              <a:rPr b="0" i="0" lang="en-US" sz="2000" u="none" cap="none" strike="noStrike">
                <a:solidFill>
                  <a:srgbClr val="000000"/>
                </a:solidFill>
                <a:latin typeface="Arial"/>
                <a:ea typeface="Arial"/>
                <a:cs typeface="Arial"/>
                <a:sym typeface="Arial"/>
              </a:rPr>
              <a:t>Q’ is a finite set of states= </a:t>
            </a:r>
            <a:r>
              <a:rPr b="1" i="0" lang="en-US" sz="2000" u="none" cap="none" strike="noStrike">
                <a:solidFill>
                  <a:srgbClr val="000000"/>
                </a:solidFill>
                <a:latin typeface="Arial"/>
                <a:ea typeface="Arial"/>
                <a:cs typeface="Arial"/>
                <a:sym typeface="Arial"/>
              </a:rPr>
              <a:t>2</a:t>
            </a:r>
            <a:r>
              <a:rPr b="1" baseline="30000" i="0" lang="en-US" sz="2000" u="none" cap="none" strike="noStrike">
                <a:solidFill>
                  <a:srgbClr val="000000"/>
                </a:solidFill>
                <a:latin typeface="Arial"/>
                <a:ea typeface="Arial"/>
                <a:cs typeface="Arial"/>
                <a:sym typeface="Arial"/>
              </a:rPr>
              <a:t>Q  </a:t>
            </a:r>
            <a:r>
              <a:rPr b="1" i="0" lang="en-US" sz="2000" u="none" cap="none" strike="noStrike">
                <a:solidFill>
                  <a:srgbClr val="000000"/>
                </a:solidFill>
                <a:latin typeface="Arial"/>
                <a:ea typeface="Arial"/>
                <a:cs typeface="Arial"/>
                <a:sym typeface="Arial"/>
              </a:rPr>
              <a:t> except </a:t>
            </a:r>
            <a:r>
              <a:rPr b="1" i="0" lang="en-US" sz="2000" u="none" cap="none" strike="noStrike">
                <a:solidFill>
                  <a:srgbClr val="202124"/>
                </a:solidFill>
                <a:latin typeface="arial"/>
                <a:ea typeface="arial"/>
                <a:cs typeface="arial"/>
                <a:sym typeface="arial"/>
              </a:rPr>
              <a:t>Φ</a:t>
            </a:r>
            <a:endParaRPr b="0" i="0" sz="2000" u="none" cap="none" strike="noStrike">
              <a:solidFill>
                <a:srgbClr val="000000"/>
              </a:solidFill>
              <a:latin typeface="Arial"/>
              <a:ea typeface="Arial"/>
              <a:cs typeface="Arial"/>
              <a:sym typeface="Arial"/>
            </a:endParaRPr>
          </a:p>
          <a:p>
            <a:pPr indent="-285750" lvl="1" marL="742950" marR="0" rtl="0" algn="l">
              <a:lnSpc>
                <a:spcPct val="90000"/>
              </a:lnSpc>
              <a:spcBef>
                <a:spcPts val="480"/>
              </a:spcBef>
              <a:spcAft>
                <a:spcPts val="0"/>
              </a:spcAft>
              <a:buNone/>
            </a:pPr>
            <a:r>
              <a:rPr b="0" i="0" lang="en-US" sz="2000" u="none" cap="none" strike="noStrike">
                <a:solidFill>
                  <a:srgbClr val="000000"/>
                </a:solidFill>
                <a:latin typeface="Arial"/>
                <a:ea typeface="Arial"/>
                <a:cs typeface="Arial"/>
                <a:sym typeface="Arial"/>
              </a:rPr>
              <a:t>∑ is a finite set of input symbols (alphabet)</a:t>
            </a:r>
            <a:endParaRPr/>
          </a:p>
          <a:p>
            <a:pPr indent="-285750" lvl="1" marL="742950" marR="0" rtl="0" algn="l">
              <a:lnSpc>
                <a:spcPct val="90000"/>
              </a:lnSpc>
              <a:spcBef>
                <a:spcPts val="480"/>
              </a:spcBef>
              <a:spcAft>
                <a:spcPts val="0"/>
              </a:spcAft>
              <a:buNone/>
            </a:pPr>
            <a:r>
              <a:rPr b="0" i="0" lang="en-US" sz="2000" u="none" cap="none" strike="noStrike">
                <a:solidFill>
                  <a:srgbClr val="000000"/>
                </a:solidFill>
                <a:latin typeface="Arial"/>
                <a:ea typeface="Arial"/>
                <a:cs typeface="Arial"/>
                <a:sym typeface="Arial"/>
              </a:rPr>
              <a:t>q</a:t>
            </a:r>
            <a:r>
              <a:rPr b="0" baseline="-25000" i="0" lang="en-US" sz="2000" u="none" cap="none" strike="noStrike">
                <a:solidFill>
                  <a:srgbClr val="000000"/>
                </a:solidFill>
                <a:latin typeface="Arial"/>
                <a:ea typeface="Arial"/>
                <a:cs typeface="Arial"/>
                <a:sym typeface="Arial"/>
              </a:rPr>
              <a:t>0</a:t>
            </a:r>
            <a:r>
              <a:rPr b="0" i="0" lang="en-US" sz="2000" u="none" cap="none" strike="noStrike">
                <a:solidFill>
                  <a:srgbClr val="000000"/>
                </a:solidFill>
                <a:latin typeface="Arial"/>
                <a:ea typeface="Arial"/>
                <a:cs typeface="Arial"/>
                <a:sym typeface="Arial"/>
              </a:rPr>
              <a:t> is a start state</a:t>
            </a:r>
            <a:endParaRPr/>
          </a:p>
          <a:p>
            <a:pPr indent="-285750" lvl="1" marL="742950" marR="0" rtl="0" algn="l">
              <a:lnSpc>
                <a:spcPct val="90000"/>
              </a:lnSpc>
              <a:spcBef>
                <a:spcPts val="480"/>
              </a:spcBef>
              <a:spcAft>
                <a:spcPts val="0"/>
              </a:spcAft>
              <a:buNone/>
            </a:pPr>
            <a:r>
              <a:rPr b="0" i="0" lang="en-US" sz="2000" u="none" cap="none" strike="noStrike">
                <a:solidFill>
                  <a:srgbClr val="000000"/>
                </a:solidFill>
                <a:latin typeface="Arial"/>
                <a:ea typeface="Arial"/>
                <a:cs typeface="Arial"/>
                <a:sym typeface="Arial"/>
              </a:rPr>
              <a:t>F’ is a finite set of final states=A set of states from Q’ that contains at least one final state of M</a:t>
            </a:r>
            <a:endParaRPr/>
          </a:p>
          <a:p>
            <a:pPr indent="-285750" lvl="1" marL="742950" marR="0" rtl="0" algn="l">
              <a:lnSpc>
                <a:spcPct val="90000"/>
              </a:lnSpc>
              <a:spcBef>
                <a:spcPts val="480"/>
              </a:spcBef>
              <a:spcAft>
                <a:spcPts val="0"/>
              </a:spcAft>
              <a:buNone/>
            </a:pPr>
            <a:r>
              <a:rPr b="0" i="0" lang="en-US" sz="2000" u="none" cap="none" strike="noStrike">
                <a:solidFill>
                  <a:srgbClr val="000000"/>
                </a:solidFill>
                <a:latin typeface="Merriweather Sans"/>
                <a:ea typeface="Merriweather Sans"/>
                <a:cs typeface="Merriweather Sans"/>
                <a:sym typeface="Merriweather Sans"/>
              </a:rPr>
              <a:t>δ'</a:t>
            </a:r>
            <a:r>
              <a:rPr b="0" i="0" lang="en-US" sz="2000" u="none" cap="none" strike="noStrike">
                <a:solidFill>
                  <a:srgbClr val="000000"/>
                </a:solidFill>
                <a:latin typeface="Arial"/>
                <a:ea typeface="Arial"/>
                <a:cs typeface="Arial"/>
                <a:sym typeface="Arial"/>
              </a:rPr>
              <a:t> is  a transition function, which is a mapping Q’ x ∑ 🡪 Q’</a:t>
            </a:r>
            <a:endParaRPr/>
          </a:p>
          <a:p>
            <a:pPr indent="0" lvl="0" marL="0" marR="0" rtl="0" algn="l">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4"/>
          <p:cNvSpPr/>
          <p:nvPr/>
        </p:nvSpPr>
        <p:spPr>
          <a:xfrm>
            <a:off x="7287064" y="3030584"/>
            <a:ext cx="717453" cy="618979"/>
          </a:xfrm>
          <a:prstGeom prst="ellipse">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 name="Google Shape;517;p64"/>
          <p:cNvSpPr txBox="1"/>
          <p:nvPr>
            <p:ph type="title"/>
          </p:nvPr>
        </p:nvSpPr>
        <p:spPr>
          <a:xfrm>
            <a:off x="457200" y="2267"/>
            <a:ext cx="8229600" cy="30036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Example </a:t>
            </a:r>
            <a:endParaRPr/>
          </a:p>
        </p:txBody>
      </p:sp>
      <p:sp>
        <p:nvSpPr>
          <p:cNvPr id="518" name="Google Shape;518;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19" name="Google Shape;519;p64"/>
          <p:cNvGrpSpPr/>
          <p:nvPr/>
        </p:nvGrpSpPr>
        <p:grpSpPr>
          <a:xfrm>
            <a:off x="5523720" y="2322717"/>
            <a:ext cx="2819400" cy="1326846"/>
            <a:chOff x="1905" y="968"/>
            <a:chExt cx="4440" cy="2089"/>
          </a:xfrm>
        </p:grpSpPr>
        <p:sp>
          <p:nvSpPr>
            <p:cNvPr id="520" name="Google Shape;520;p64"/>
            <p:cNvSpPr/>
            <p:nvPr/>
          </p:nvSpPr>
          <p:spPr>
            <a:xfrm>
              <a:off x="2625" y="2265"/>
              <a:ext cx="897" cy="79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Calibri"/>
                  <a:ea typeface="Calibri"/>
                  <a:cs typeface="Calibri"/>
                  <a:sym typeface="Calibri"/>
                </a:rPr>
                <a:t>q 0</a:t>
              </a:r>
              <a:endParaRPr b="1" i="0" sz="1200" u="none" cap="none" strike="noStrike">
                <a:solidFill>
                  <a:schemeClr val="dk1"/>
                </a:solidFill>
                <a:latin typeface="Arial"/>
                <a:ea typeface="Arial"/>
                <a:cs typeface="Arial"/>
                <a:sym typeface="Arial"/>
              </a:endParaRPr>
            </a:p>
          </p:txBody>
        </p:sp>
        <p:sp>
          <p:nvSpPr>
            <p:cNvPr id="521" name="Google Shape;521;p64"/>
            <p:cNvSpPr/>
            <p:nvPr/>
          </p:nvSpPr>
          <p:spPr>
            <a:xfrm>
              <a:off x="4800" y="2265"/>
              <a:ext cx="916" cy="705"/>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q 1</a:t>
              </a:r>
              <a:endParaRPr b="1" i="0" sz="1200" u="none" cap="none" strike="noStrike">
                <a:solidFill>
                  <a:schemeClr val="dk1"/>
                </a:solidFill>
                <a:latin typeface="Arial"/>
                <a:ea typeface="Arial"/>
                <a:cs typeface="Arial"/>
                <a:sym typeface="Arial"/>
              </a:endParaRPr>
            </a:p>
          </p:txBody>
        </p:sp>
        <p:cxnSp>
          <p:nvCxnSpPr>
            <p:cNvPr id="522" name="Google Shape;522;p64"/>
            <p:cNvCxnSpPr/>
            <p:nvPr/>
          </p:nvCxnSpPr>
          <p:spPr>
            <a:xfrm>
              <a:off x="1905" y="2550"/>
              <a:ext cx="720" cy="0"/>
            </a:xfrm>
            <a:prstGeom prst="straightConnector1">
              <a:avLst/>
            </a:prstGeom>
            <a:noFill/>
            <a:ln cap="flat" cmpd="sng" w="9525">
              <a:solidFill>
                <a:srgbClr val="000000"/>
              </a:solidFill>
              <a:prstDash val="solid"/>
              <a:round/>
              <a:headEnd len="med" w="med" type="none"/>
              <a:tailEnd len="med" w="med" type="triangle"/>
            </a:ln>
          </p:spPr>
        </p:cxnSp>
        <p:cxnSp>
          <p:nvCxnSpPr>
            <p:cNvPr id="523" name="Google Shape;523;p64"/>
            <p:cNvCxnSpPr/>
            <p:nvPr/>
          </p:nvCxnSpPr>
          <p:spPr>
            <a:xfrm>
              <a:off x="3525" y="2565"/>
              <a:ext cx="1200" cy="0"/>
            </a:xfrm>
            <a:prstGeom prst="straightConnector1">
              <a:avLst/>
            </a:prstGeom>
            <a:noFill/>
            <a:ln cap="flat" cmpd="sng" w="9525">
              <a:solidFill>
                <a:srgbClr val="000000"/>
              </a:solidFill>
              <a:prstDash val="solid"/>
              <a:round/>
              <a:headEnd len="med" w="med" type="none"/>
              <a:tailEnd len="med" w="med" type="triangle"/>
            </a:ln>
          </p:spPr>
        </p:cxnSp>
        <p:sp>
          <p:nvSpPr>
            <p:cNvPr id="524" name="Google Shape;524;p64"/>
            <p:cNvSpPr/>
            <p:nvPr/>
          </p:nvSpPr>
          <p:spPr>
            <a:xfrm flipH="1" rot="10800000">
              <a:off x="2700" y="1530"/>
              <a:ext cx="540" cy="816"/>
            </a:xfrm>
            <a:custGeom>
              <a:rect b="b" l="l" r="r" t="t"/>
              <a:pathLst>
                <a:path extrusionOk="0" fill="none" h="40511" w="43200">
                  <a:moveTo>
                    <a:pt x="32036" y="-1"/>
                  </a:moveTo>
                  <a:cubicBezTo>
                    <a:pt x="38923" y="3800"/>
                    <a:pt x="43200" y="11044"/>
                    <a:pt x="43200" y="18911"/>
                  </a:cubicBezTo>
                  <a:cubicBezTo>
                    <a:pt x="43200" y="30840"/>
                    <a:pt x="33529" y="40511"/>
                    <a:pt x="21600" y="40511"/>
                  </a:cubicBezTo>
                  <a:cubicBezTo>
                    <a:pt x="9670" y="40511"/>
                    <a:pt x="0" y="30840"/>
                    <a:pt x="0" y="18911"/>
                  </a:cubicBezTo>
                  <a:cubicBezTo>
                    <a:pt x="-1" y="11049"/>
                    <a:pt x="4271" y="3808"/>
                    <a:pt x="11151" y="5"/>
                  </a:cubicBezTo>
                </a:path>
                <a:path extrusionOk="0" h="40511" w="43200">
                  <a:moveTo>
                    <a:pt x="32036" y="-1"/>
                  </a:moveTo>
                  <a:cubicBezTo>
                    <a:pt x="38923" y="3800"/>
                    <a:pt x="43200" y="11044"/>
                    <a:pt x="43200" y="18911"/>
                  </a:cubicBezTo>
                  <a:cubicBezTo>
                    <a:pt x="43200" y="30840"/>
                    <a:pt x="33529" y="40511"/>
                    <a:pt x="21600" y="40511"/>
                  </a:cubicBezTo>
                  <a:cubicBezTo>
                    <a:pt x="9670" y="40511"/>
                    <a:pt x="0" y="30840"/>
                    <a:pt x="0" y="18911"/>
                  </a:cubicBezTo>
                  <a:cubicBezTo>
                    <a:pt x="-1" y="11049"/>
                    <a:pt x="4271" y="3808"/>
                    <a:pt x="11151" y="5"/>
                  </a:cubicBezTo>
                  <a:lnTo>
                    <a:pt x="21600" y="18911"/>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5" name="Google Shape;525;p64"/>
            <p:cNvSpPr txBox="1"/>
            <p:nvPr/>
          </p:nvSpPr>
          <p:spPr>
            <a:xfrm>
              <a:off x="2700" y="968"/>
              <a:ext cx="735" cy="480"/>
            </a:xfrm>
            <a:prstGeom prst="rect">
              <a:avLst/>
            </a:prstGeom>
            <a:solidFill>
              <a:srgbClr val="FFFFFF"/>
            </a:solidFill>
            <a:ln cap="rnd" cmpd="sng" w="9525">
              <a:solidFill>
                <a:srgbClr val="FFFFFF"/>
              </a:solidFill>
              <a:prstDash val="dot"/>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o</a:t>
              </a:r>
              <a:endParaRPr b="0" i="0" sz="1800" u="none" cap="none" strike="noStrike">
                <a:solidFill>
                  <a:schemeClr val="dk1"/>
                </a:solidFill>
                <a:latin typeface="Arial"/>
                <a:ea typeface="Arial"/>
                <a:cs typeface="Arial"/>
                <a:sym typeface="Arial"/>
              </a:endParaRPr>
            </a:p>
          </p:txBody>
        </p:sp>
        <p:sp>
          <p:nvSpPr>
            <p:cNvPr id="526" name="Google Shape;526;p64"/>
            <p:cNvSpPr txBox="1"/>
            <p:nvPr/>
          </p:nvSpPr>
          <p:spPr>
            <a:xfrm>
              <a:off x="3675" y="1839"/>
              <a:ext cx="1050" cy="507"/>
            </a:xfrm>
            <a:prstGeom prst="rect">
              <a:avLst/>
            </a:prstGeom>
            <a:solidFill>
              <a:srgbClr val="FFFFFF"/>
            </a:solidFill>
            <a:ln cap="rnd" cmpd="sng" w="9525">
              <a:solidFill>
                <a:srgbClr val="FFFFFF"/>
              </a:solidFill>
              <a:prstDash val="dot"/>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O</a:t>
              </a:r>
              <a:r>
                <a:rPr b="0" i="0" lang="en-US" sz="1600" u="none" cap="none" strike="noStrike">
                  <a:solidFill>
                    <a:schemeClr val="dk1"/>
                  </a:solidFill>
                  <a:latin typeface="Times New Roman"/>
                  <a:ea typeface="Times New Roman"/>
                  <a:cs typeface="Times New Roman"/>
                  <a:sym typeface="Times New Roman"/>
                </a:rPr>
                <a:t>,</a:t>
              </a:r>
              <a:r>
                <a:rPr b="0" i="0" lang="en-US" sz="1600" u="none" cap="none" strike="noStrike">
                  <a:solidFill>
                    <a:schemeClr val="dk1"/>
                  </a:solidFill>
                  <a:latin typeface="Calibri"/>
                  <a:ea typeface="Calibri"/>
                  <a:cs typeface="Calibri"/>
                  <a:sym typeface="Calibri"/>
                </a:rPr>
                <a:t> 1</a:t>
              </a:r>
              <a:endParaRPr b="0" i="0" sz="1800" u="none" cap="none" strike="noStrike">
                <a:solidFill>
                  <a:schemeClr val="dk1"/>
                </a:solidFill>
                <a:latin typeface="Arial"/>
                <a:ea typeface="Arial"/>
                <a:cs typeface="Arial"/>
                <a:sym typeface="Arial"/>
              </a:endParaRPr>
            </a:p>
          </p:txBody>
        </p:sp>
        <p:sp>
          <p:nvSpPr>
            <p:cNvPr id="527" name="Google Shape;527;p64"/>
            <p:cNvSpPr/>
            <p:nvPr/>
          </p:nvSpPr>
          <p:spPr>
            <a:xfrm flipH="1" rot="10800000">
              <a:off x="4965" y="1314"/>
              <a:ext cx="540" cy="816"/>
            </a:xfrm>
            <a:custGeom>
              <a:rect b="b" l="l" r="r" t="t"/>
              <a:pathLst>
                <a:path extrusionOk="0" fill="none" h="40511" w="43200">
                  <a:moveTo>
                    <a:pt x="32036" y="-1"/>
                  </a:moveTo>
                  <a:cubicBezTo>
                    <a:pt x="38923" y="3800"/>
                    <a:pt x="43200" y="11044"/>
                    <a:pt x="43200" y="18911"/>
                  </a:cubicBezTo>
                  <a:cubicBezTo>
                    <a:pt x="43200" y="30840"/>
                    <a:pt x="33529" y="40511"/>
                    <a:pt x="21600" y="40511"/>
                  </a:cubicBezTo>
                  <a:cubicBezTo>
                    <a:pt x="9670" y="40511"/>
                    <a:pt x="0" y="30840"/>
                    <a:pt x="0" y="18911"/>
                  </a:cubicBezTo>
                  <a:cubicBezTo>
                    <a:pt x="-1" y="11049"/>
                    <a:pt x="4271" y="3808"/>
                    <a:pt x="11151" y="5"/>
                  </a:cubicBezTo>
                </a:path>
                <a:path extrusionOk="0" h="40511" w="43200">
                  <a:moveTo>
                    <a:pt x="32036" y="-1"/>
                  </a:moveTo>
                  <a:cubicBezTo>
                    <a:pt x="38923" y="3800"/>
                    <a:pt x="43200" y="11044"/>
                    <a:pt x="43200" y="18911"/>
                  </a:cubicBezTo>
                  <a:cubicBezTo>
                    <a:pt x="43200" y="30840"/>
                    <a:pt x="33529" y="40511"/>
                    <a:pt x="21600" y="40511"/>
                  </a:cubicBezTo>
                  <a:cubicBezTo>
                    <a:pt x="9670" y="40511"/>
                    <a:pt x="0" y="30840"/>
                    <a:pt x="0" y="18911"/>
                  </a:cubicBezTo>
                  <a:cubicBezTo>
                    <a:pt x="-1" y="11049"/>
                    <a:pt x="4271" y="3808"/>
                    <a:pt x="11151" y="5"/>
                  </a:cubicBezTo>
                  <a:lnTo>
                    <a:pt x="21600" y="18911"/>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8" name="Google Shape;528;p64"/>
            <p:cNvSpPr txBox="1"/>
            <p:nvPr/>
          </p:nvSpPr>
          <p:spPr>
            <a:xfrm>
              <a:off x="5595" y="1194"/>
              <a:ext cx="750" cy="726"/>
            </a:xfrm>
            <a:prstGeom prst="rect">
              <a:avLst/>
            </a:prstGeom>
            <a:solidFill>
              <a:srgbClr val="FFFFFF"/>
            </a:solidFill>
            <a:ln cap="rnd" cmpd="sng" w="9525">
              <a:solidFill>
                <a:srgbClr val="FFFFFF"/>
              </a:solidFill>
              <a:prstDash val="dot"/>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1</a:t>
              </a:r>
              <a:endParaRPr b="0" i="0" sz="1800" u="none" cap="none" strike="noStrike">
                <a:solidFill>
                  <a:schemeClr val="dk1"/>
                </a:solidFill>
                <a:latin typeface="Arial"/>
                <a:ea typeface="Arial"/>
                <a:cs typeface="Arial"/>
                <a:sym typeface="Arial"/>
              </a:endParaRPr>
            </a:p>
          </p:txBody>
        </p:sp>
      </p:grpSp>
      <p:pic>
        <p:nvPicPr>
          <p:cNvPr id="529" name="Google Shape;529;p64"/>
          <p:cNvPicPr preferRelativeResize="0"/>
          <p:nvPr/>
        </p:nvPicPr>
        <p:blipFill rotWithShape="1">
          <a:blip r:embed="rId3">
            <a:alphaModFix/>
          </a:blip>
          <a:srcRect b="0" l="0" r="0" t="0"/>
          <a:stretch/>
        </p:blipFill>
        <p:spPr>
          <a:xfrm>
            <a:off x="0" y="1235487"/>
            <a:ext cx="3314700" cy="2628900"/>
          </a:xfrm>
          <a:prstGeom prst="rect">
            <a:avLst/>
          </a:prstGeom>
          <a:noFill/>
          <a:ln>
            <a:noFill/>
          </a:ln>
        </p:spPr>
      </p:pic>
      <p:pic>
        <p:nvPicPr>
          <p:cNvPr id="530" name="Google Shape;530;p64"/>
          <p:cNvPicPr preferRelativeResize="0"/>
          <p:nvPr/>
        </p:nvPicPr>
        <p:blipFill rotWithShape="1">
          <a:blip r:embed="rId4">
            <a:alphaModFix/>
          </a:blip>
          <a:srcRect b="0" l="0" r="0" t="0"/>
          <a:stretch/>
        </p:blipFill>
        <p:spPr>
          <a:xfrm>
            <a:off x="0" y="466147"/>
            <a:ext cx="9144000" cy="97053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US">
                <a:solidFill>
                  <a:srgbClr val="000099"/>
                </a:solidFill>
              </a:rPr>
              <a:t>Solution</a:t>
            </a:r>
            <a:r>
              <a:rPr lang="en-US"/>
              <a:t> </a:t>
            </a:r>
            <a:endParaRPr/>
          </a:p>
        </p:txBody>
      </p:sp>
      <p:sp>
        <p:nvSpPr>
          <p:cNvPr id="536" name="Google Shape;536;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37" name="Google Shape;537;p65"/>
          <p:cNvPicPr preferRelativeResize="0"/>
          <p:nvPr/>
        </p:nvPicPr>
        <p:blipFill rotWithShape="1">
          <a:blip r:embed="rId3">
            <a:alphaModFix/>
          </a:blip>
          <a:srcRect b="0" l="0" r="0" t="0"/>
          <a:stretch/>
        </p:blipFill>
        <p:spPr>
          <a:xfrm>
            <a:off x="115033" y="2000407"/>
            <a:ext cx="8365002" cy="1500700"/>
          </a:xfrm>
          <a:prstGeom prst="rect">
            <a:avLst/>
          </a:prstGeom>
          <a:noFill/>
          <a:ln>
            <a:noFill/>
          </a:ln>
        </p:spPr>
      </p:pic>
      <p:pic>
        <p:nvPicPr>
          <p:cNvPr id="538" name="Google Shape;538;p65"/>
          <p:cNvPicPr preferRelativeResize="0"/>
          <p:nvPr/>
        </p:nvPicPr>
        <p:blipFill rotWithShape="1">
          <a:blip r:embed="rId4">
            <a:alphaModFix/>
          </a:blip>
          <a:srcRect b="0" l="0" r="0" t="0"/>
          <a:stretch/>
        </p:blipFill>
        <p:spPr>
          <a:xfrm>
            <a:off x="963784" y="3448292"/>
            <a:ext cx="3333750" cy="1028700"/>
          </a:xfrm>
          <a:prstGeom prst="rect">
            <a:avLst/>
          </a:prstGeom>
          <a:noFill/>
          <a:ln>
            <a:noFill/>
          </a:ln>
        </p:spPr>
      </p:pic>
      <p:pic>
        <p:nvPicPr>
          <p:cNvPr id="539" name="Google Shape;539;p65"/>
          <p:cNvPicPr preferRelativeResize="0"/>
          <p:nvPr/>
        </p:nvPicPr>
        <p:blipFill rotWithShape="1">
          <a:blip r:embed="rId5">
            <a:alphaModFix/>
          </a:blip>
          <a:srcRect b="0" l="0" r="0" t="0"/>
          <a:stretch/>
        </p:blipFill>
        <p:spPr>
          <a:xfrm>
            <a:off x="5372100" y="0"/>
            <a:ext cx="3314700" cy="2112793"/>
          </a:xfrm>
          <a:prstGeom prst="rect">
            <a:avLst/>
          </a:prstGeom>
          <a:noFill/>
          <a:ln>
            <a:noFill/>
          </a:ln>
        </p:spPr>
      </p:pic>
      <p:pic>
        <p:nvPicPr>
          <p:cNvPr id="540" name="Google Shape;540;p65"/>
          <p:cNvPicPr preferRelativeResize="0"/>
          <p:nvPr/>
        </p:nvPicPr>
        <p:blipFill rotWithShape="1">
          <a:blip r:embed="rId6">
            <a:alphaModFix/>
          </a:blip>
          <a:srcRect b="0" l="0" r="0" t="0"/>
          <a:stretch/>
        </p:blipFill>
        <p:spPr>
          <a:xfrm>
            <a:off x="870512" y="4404140"/>
            <a:ext cx="3267075" cy="638175"/>
          </a:xfrm>
          <a:prstGeom prst="rect">
            <a:avLst/>
          </a:prstGeom>
          <a:noFill/>
          <a:ln>
            <a:noFill/>
          </a:ln>
        </p:spPr>
      </p:pic>
      <p:pic>
        <p:nvPicPr>
          <p:cNvPr id="541" name="Google Shape;541;p65"/>
          <p:cNvPicPr preferRelativeResize="0"/>
          <p:nvPr/>
        </p:nvPicPr>
        <p:blipFill rotWithShape="1">
          <a:blip r:embed="rId7">
            <a:alphaModFix/>
          </a:blip>
          <a:srcRect b="0" l="0" r="0" t="0"/>
          <a:stretch/>
        </p:blipFill>
        <p:spPr>
          <a:xfrm>
            <a:off x="559630" y="5499100"/>
            <a:ext cx="5886450" cy="85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500"/>
                                        <p:tgtEl>
                                          <p:spTgt spid="5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500"/>
                                        <p:tgtEl>
                                          <p:spTgt spid="5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500"/>
                                        <p:tgtEl>
                                          <p:spTgt spid="5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500"/>
                                        <p:tgtEl>
                                          <p:spTgt spid="5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500"/>
                                        <p:tgtEl>
                                          <p:spTgt spid="5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ph type="title"/>
          </p:nvPr>
        </p:nvSpPr>
        <p:spPr>
          <a:xfrm>
            <a:off x="-3172409" y="34432"/>
            <a:ext cx="8229600" cy="20778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solidFill>
                  <a:srgbClr val="000099"/>
                </a:solidFill>
              </a:rPr>
              <a:t>Solution</a:t>
            </a:r>
            <a:r>
              <a:rPr lang="en-US"/>
              <a:t> </a:t>
            </a:r>
            <a:endParaRPr/>
          </a:p>
        </p:txBody>
      </p:sp>
      <p:sp>
        <p:nvSpPr>
          <p:cNvPr id="547" name="Google Shape;547;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8" name="Google Shape;548;p66"/>
          <p:cNvPicPr preferRelativeResize="0"/>
          <p:nvPr/>
        </p:nvPicPr>
        <p:blipFill rotWithShape="1">
          <a:blip r:embed="rId3">
            <a:alphaModFix/>
          </a:blip>
          <a:srcRect b="0" l="0" r="0" t="0"/>
          <a:stretch/>
        </p:blipFill>
        <p:spPr>
          <a:xfrm>
            <a:off x="21540" y="2605515"/>
            <a:ext cx="7629525" cy="2028825"/>
          </a:xfrm>
          <a:prstGeom prst="rect">
            <a:avLst/>
          </a:prstGeom>
          <a:noFill/>
          <a:ln>
            <a:noFill/>
          </a:ln>
        </p:spPr>
      </p:pic>
      <p:pic>
        <p:nvPicPr>
          <p:cNvPr id="549" name="Google Shape;549;p66"/>
          <p:cNvPicPr preferRelativeResize="0"/>
          <p:nvPr/>
        </p:nvPicPr>
        <p:blipFill rotWithShape="1">
          <a:blip r:embed="rId4">
            <a:alphaModFix/>
          </a:blip>
          <a:srcRect b="0" l="0" r="0" t="0"/>
          <a:stretch/>
        </p:blipFill>
        <p:spPr>
          <a:xfrm>
            <a:off x="6670227" y="-149797"/>
            <a:ext cx="2473773" cy="1668294"/>
          </a:xfrm>
          <a:prstGeom prst="rect">
            <a:avLst/>
          </a:prstGeom>
          <a:noFill/>
          <a:ln>
            <a:noFill/>
          </a:ln>
        </p:spPr>
      </p:pic>
      <p:pic>
        <p:nvPicPr>
          <p:cNvPr id="550" name="Google Shape;550;p66"/>
          <p:cNvPicPr preferRelativeResize="0"/>
          <p:nvPr/>
        </p:nvPicPr>
        <p:blipFill rotWithShape="1">
          <a:blip r:embed="rId5">
            <a:alphaModFix/>
          </a:blip>
          <a:srcRect b="0" l="0" r="0" t="0"/>
          <a:stretch/>
        </p:blipFill>
        <p:spPr>
          <a:xfrm>
            <a:off x="5522992" y="4182314"/>
            <a:ext cx="3495675" cy="2722098"/>
          </a:xfrm>
          <a:prstGeom prst="rect">
            <a:avLst/>
          </a:prstGeom>
          <a:noFill/>
          <a:ln>
            <a:noFill/>
          </a:ln>
        </p:spPr>
      </p:pic>
      <p:pic>
        <p:nvPicPr>
          <p:cNvPr id="551" name="Google Shape;551;p66"/>
          <p:cNvPicPr preferRelativeResize="0"/>
          <p:nvPr/>
        </p:nvPicPr>
        <p:blipFill rotWithShape="1">
          <a:blip r:embed="rId6">
            <a:alphaModFix/>
          </a:blip>
          <a:srcRect b="0" l="0" r="0" t="0"/>
          <a:stretch/>
        </p:blipFill>
        <p:spPr>
          <a:xfrm>
            <a:off x="-43455" y="4595144"/>
            <a:ext cx="5203288" cy="407963"/>
          </a:xfrm>
          <a:prstGeom prst="rect">
            <a:avLst/>
          </a:prstGeom>
          <a:noFill/>
          <a:ln>
            <a:noFill/>
          </a:ln>
        </p:spPr>
      </p:pic>
      <p:pic>
        <p:nvPicPr>
          <p:cNvPr id="552" name="Google Shape;552;p66"/>
          <p:cNvPicPr preferRelativeResize="0"/>
          <p:nvPr/>
        </p:nvPicPr>
        <p:blipFill rotWithShape="1">
          <a:blip r:embed="rId7">
            <a:alphaModFix/>
          </a:blip>
          <a:srcRect b="0" l="0" r="0" t="0"/>
          <a:stretch/>
        </p:blipFill>
        <p:spPr>
          <a:xfrm>
            <a:off x="21540" y="5198414"/>
            <a:ext cx="5035651" cy="599853"/>
          </a:xfrm>
          <a:prstGeom prst="rect">
            <a:avLst/>
          </a:prstGeom>
          <a:noFill/>
          <a:ln>
            <a:noFill/>
          </a:ln>
        </p:spPr>
      </p:pic>
      <p:pic>
        <p:nvPicPr>
          <p:cNvPr id="553" name="Google Shape;553;p66"/>
          <p:cNvPicPr preferRelativeResize="0"/>
          <p:nvPr/>
        </p:nvPicPr>
        <p:blipFill rotWithShape="1">
          <a:blip r:embed="rId8">
            <a:alphaModFix/>
          </a:blip>
          <a:srcRect b="0" l="0" r="0" t="0"/>
          <a:stretch/>
        </p:blipFill>
        <p:spPr>
          <a:xfrm>
            <a:off x="1933270" y="-2913"/>
            <a:ext cx="3267075" cy="638175"/>
          </a:xfrm>
          <a:prstGeom prst="rect">
            <a:avLst/>
          </a:prstGeom>
          <a:noFill/>
          <a:ln>
            <a:noFill/>
          </a:ln>
        </p:spPr>
      </p:pic>
      <p:pic>
        <p:nvPicPr>
          <p:cNvPr id="554" name="Google Shape;554;p66"/>
          <p:cNvPicPr preferRelativeResize="0"/>
          <p:nvPr/>
        </p:nvPicPr>
        <p:blipFill rotWithShape="1">
          <a:blip r:embed="rId9">
            <a:alphaModFix/>
          </a:blip>
          <a:srcRect b="0" l="0" r="0" t="0"/>
          <a:stretch/>
        </p:blipFill>
        <p:spPr>
          <a:xfrm>
            <a:off x="214397" y="1818436"/>
            <a:ext cx="5886450" cy="857250"/>
          </a:xfrm>
          <a:prstGeom prst="rect">
            <a:avLst/>
          </a:prstGeom>
          <a:noFill/>
          <a:ln>
            <a:noFill/>
          </a:ln>
        </p:spPr>
      </p:pic>
      <p:sp>
        <p:nvSpPr>
          <p:cNvPr id="555" name="Google Shape;555;p66"/>
          <p:cNvSpPr txBox="1"/>
          <p:nvPr/>
        </p:nvSpPr>
        <p:spPr>
          <a:xfrm>
            <a:off x="121297" y="755780"/>
            <a:ext cx="695130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F’= set of all states in Q’ that contains at least one final state of given NFA</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 [ q1], [q0,q1]  }</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5"/>
                                        </p:tgtEl>
                                        <p:attrNameLst>
                                          <p:attrName>style.visibility</p:attrName>
                                        </p:attrNameLst>
                                      </p:cBhvr>
                                      <p:to>
                                        <p:strVal val="visible"/>
                                      </p:to>
                                    </p:set>
                                    <p:anim calcmode="lin" valueType="num">
                                      <p:cBhvr additive="base">
                                        <p:cTn dur="500"/>
                                        <p:tgtEl>
                                          <p:spTgt spid="5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500"/>
                                        <p:tgtEl>
                                          <p:spTgt spid="5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8"/>
                                        </p:tgtEl>
                                        <p:attrNameLst>
                                          <p:attrName>style.visibility</p:attrName>
                                        </p:attrNameLst>
                                      </p:cBhvr>
                                      <p:to>
                                        <p:strVal val="visible"/>
                                      </p:to>
                                    </p:set>
                                    <p:anim calcmode="lin" valueType="num">
                                      <p:cBhvr additive="base">
                                        <p:cTn dur="500"/>
                                        <p:tgtEl>
                                          <p:spTgt spid="5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1"/>
                                        </p:tgtEl>
                                        <p:attrNameLst>
                                          <p:attrName>style.visibility</p:attrName>
                                        </p:attrNameLst>
                                      </p:cBhvr>
                                      <p:to>
                                        <p:strVal val="visible"/>
                                      </p:to>
                                    </p:set>
                                    <p:anim calcmode="lin" valueType="num">
                                      <p:cBhvr additive="base">
                                        <p:cTn dur="500"/>
                                        <p:tgtEl>
                                          <p:spTgt spid="5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500"/>
                                        <p:tgtEl>
                                          <p:spTgt spid="5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0"/>
                                        </p:tgtEl>
                                        <p:attrNameLst>
                                          <p:attrName>style.visibility</p:attrName>
                                        </p:attrNameLst>
                                      </p:cBhvr>
                                      <p:to>
                                        <p:strVal val="visible"/>
                                      </p:to>
                                    </p:set>
                                    <p:anim calcmode="lin" valueType="num">
                                      <p:cBhvr additive="base">
                                        <p:cTn dur="500"/>
                                        <p:tgtEl>
                                          <p:spTgt spid="5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3"/>
          <p:cNvSpPr txBox="1"/>
          <p:nvPr>
            <p:ph type="title"/>
          </p:nvPr>
        </p:nvSpPr>
        <p:spPr>
          <a:xfrm>
            <a:off x="457200" y="274638"/>
            <a:ext cx="8229600" cy="45719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a:t>Basic Machine</a:t>
            </a:r>
            <a:endParaRPr/>
          </a:p>
        </p:txBody>
      </p:sp>
      <p:sp>
        <p:nvSpPr>
          <p:cNvPr id="96" name="Google Shape;96;p33"/>
          <p:cNvSpPr txBox="1"/>
          <p:nvPr>
            <p:ph idx="1" type="body"/>
          </p:nvPr>
        </p:nvSpPr>
        <p:spPr>
          <a:xfrm>
            <a:off x="457200" y="1788212"/>
            <a:ext cx="8229600" cy="4337952"/>
          </a:xfrm>
          <a:prstGeom prst="rect">
            <a:avLst/>
          </a:prstGeom>
          <a:noFill/>
          <a:ln>
            <a:noFill/>
          </a:ln>
        </p:spPr>
        <p:txBody>
          <a:bodyPr anchorCtr="0" anchor="t" bIns="45700" lIns="91425" spcFirstLastPara="1" rIns="91425" wrap="square" tIns="45700">
            <a:normAutofit/>
          </a:bodyPr>
          <a:lstStyle/>
          <a:p>
            <a:pPr indent="0" lvl="1" marL="457200" rtl="0" algn="l">
              <a:lnSpc>
                <a:spcPct val="100000"/>
              </a:lnSpc>
              <a:spcBef>
                <a:spcPts val="560"/>
              </a:spcBef>
              <a:spcAft>
                <a:spcPts val="0"/>
              </a:spcAft>
              <a:buClr>
                <a:schemeClr val="dk1"/>
              </a:buClr>
              <a:buSzPts val="2800"/>
              <a:buNone/>
            </a:pPr>
            <a:r>
              <a:t/>
            </a:r>
            <a:endParaRPr/>
          </a:p>
        </p:txBody>
      </p:sp>
      <p:sp>
        <p:nvSpPr>
          <p:cNvPr id="97" name="Google Shape;9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8" name="Google Shape;98;p33"/>
          <p:cNvPicPr preferRelativeResize="0"/>
          <p:nvPr/>
        </p:nvPicPr>
        <p:blipFill rotWithShape="1">
          <a:blip r:embed="rId3">
            <a:alphaModFix/>
          </a:blip>
          <a:srcRect b="0" l="0" r="0" t="0"/>
          <a:stretch/>
        </p:blipFill>
        <p:spPr>
          <a:xfrm>
            <a:off x="0" y="665739"/>
            <a:ext cx="9144000" cy="1122472"/>
          </a:xfrm>
          <a:prstGeom prst="rect">
            <a:avLst/>
          </a:prstGeom>
          <a:noFill/>
          <a:ln>
            <a:noFill/>
          </a:ln>
        </p:spPr>
      </p:pic>
      <p:pic>
        <p:nvPicPr>
          <p:cNvPr id="99" name="Google Shape;99;p33"/>
          <p:cNvPicPr preferRelativeResize="0"/>
          <p:nvPr/>
        </p:nvPicPr>
        <p:blipFill rotWithShape="1">
          <a:blip r:embed="rId4">
            <a:alphaModFix/>
          </a:blip>
          <a:srcRect b="0" l="0" r="0" t="0"/>
          <a:stretch/>
        </p:blipFill>
        <p:spPr>
          <a:xfrm>
            <a:off x="0" y="3429000"/>
            <a:ext cx="9144000" cy="1267323"/>
          </a:xfrm>
          <a:prstGeom prst="rect">
            <a:avLst/>
          </a:prstGeom>
          <a:noFill/>
          <a:ln>
            <a:noFill/>
          </a:ln>
        </p:spPr>
      </p:pic>
      <p:pic>
        <p:nvPicPr>
          <p:cNvPr id="100" name="Google Shape;100;p33"/>
          <p:cNvPicPr preferRelativeResize="0"/>
          <p:nvPr/>
        </p:nvPicPr>
        <p:blipFill rotWithShape="1">
          <a:blip r:embed="rId5">
            <a:alphaModFix/>
          </a:blip>
          <a:srcRect b="0" l="0" r="0" t="0"/>
          <a:stretch/>
        </p:blipFill>
        <p:spPr>
          <a:xfrm>
            <a:off x="0" y="1931718"/>
            <a:ext cx="9144000" cy="1497282"/>
          </a:xfrm>
          <a:prstGeom prst="rect">
            <a:avLst/>
          </a:prstGeom>
          <a:noFill/>
          <a:ln>
            <a:noFill/>
          </a:ln>
        </p:spPr>
      </p:pic>
      <p:pic>
        <p:nvPicPr>
          <p:cNvPr id="101" name="Google Shape;101;p33"/>
          <p:cNvPicPr preferRelativeResize="0"/>
          <p:nvPr/>
        </p:nvPicPr>
        <p:blipFill rotWithShape="1">
          <a:blip r:embed="rId6">
            <a:alphaModFix/>
          </a:blip>
          <a:srcRect b="0" l="0" r="0" t="0"/>
          <a:stretch/>
        </p:blipFill>
        <p:spPr>
          <a:xfrm>
            <a:off x="0" y="4772098"/>
            <a:ext cx="9144000" cy="145605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7"/>
          <p:cNvSpPr txBox="1"/>
          <p:nvPr>
            <p:ph type="title"/>
          </p:nvPr>
        </p:nvSpPr>
        <p:spPr>
          <a:xfrm>
            <a:off x="-3068987" y="49755"/>
            <a:ext cx="8229600" cy="23854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solidFill>
                  <a:srgbClr val="000099"/>
                </a:solidFill>
              </a:rPr>
              <a:t>Solution</a:t>
            </a:r>
            <a:r>
              <a:rPr lang="en-US"/>
              <a:t> </a:t>
            </a:r>
            <a:endParaRPr/>
          </a:p>
        </p:txBody>
      </p:sp>
      <p:sp>
        <p:nvSpPr>
          <p:cNvPr id="561" name="Google Shape;561;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62" name="Google Shape;562;p67"/>
          <p:cNvPicPr preferRelativeResize="0"/>
          <p:nvPr/>
        </p:nvPicPr>
        <p:blipFill rotWithShape="1">
          <a:blip r:embed="rId3">
            <a:alphaModFix/>
          </a:blip>
          <a:srcRect b="0" l="0" r="0" t="0"/>
          <a:stretch/>
        </p:blipFill>
        <p:spPr>
          <a:xfrm>
            <a:off x="0" y="2647761"/>
            <a:ext cx="7962900" cy="4391025"/>
          </a:xfrm>
          <a:prstGeom prst="rect">
            <a:avLst/>
          </a:prstGeom>
          <a:noFill/>
          <a:ln>
            <a:noFill/>
          </a:ln>
        </p:spPr>
      </p:pic>
      <p:pic>
        <p:nvPicPr>
          <p:cNvPr id="563" name="Google Shape;563;p67"/>
          <p:cNvPicPr preferRelativeResize="0"/>
          <p:nvPr/>
        </p:nvPicPr>
        <p:blipFill rotWithShape="1">
          <a:blip r:embed="rId4">
            <a:alphaModFix/>
          </a:blip>
          <a:srcRect b="0" l="0" r="0" t="0"/>
          <a:stretch/>
        </p:blipFill>
        <p:spPr>
          <a:xfrm>
            <a:off x="553257" y="6843369"/>
            <a:ext cx="3057525" cy="561975"/>
          </a:xfrm>
          <a:prstGeom prst="rect">
            <a:avLst/>
          </a:prstGeom>
          <a:noFill/>
          <a:ln>
            <a:noFill/>
          </a:ln>
        </p:spPr>
      </p:pic>
      <p:pic>
        <p:nvPicPr>
          <p:cNvPr id="564" name="Google Shape;564;p67"/>
          <p:cNvPicPr preferRelativeResize="0"/>
          <p:nvPr/>
        </p:nvPicPr>
        <p:blipFill rotWithShape="1">
          <a:blip r:embed="rId5">
            <a:alphaModFix/>
          </a:blip>
          <a:srcRect b="0" l="0" r="0" t="0"/>
          <a:stretch/>
        </p:blipFill>
        <p:spPr>
          <a:xfrm>
            <a:off x="5173248" y="6800067"/>
            <a:ext cx="3524250" cy="704850"/>
          </a:xfrm>
          <a:prstGeom prst="rect">
            <a:avLst/>
          </a:prstGeom>
          <a:noFill/>
          <a:ln>
            <a:noFill/>
          </a:ln>
        </p:spPr>
      </p:pic>
      <p:pic>
        <p:nvPicPr>
          <p:cNvPr id="565" name="Google Shape;565;p67"/>
          <p:cNvPicPr preferRelativeResize="0"/>
          <p:nvPr/>
        </p:nvPicPr>
        <p:blipFill rotWithShape="1">
          <a:blip r:embed="rId6">
            <a:alphaModFix/>
          </a:blip>
          <a:srcRect b="0" l="0" r="0" t="0"/>
          <a:stretch/>
        </p:blipFill>
        <p:spPr>
          <a:xfrm>
            <a:off x="3172408" y="0"/>
            <a:ext cx="3495675" cy="27220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500"/>
                                        <p:tgtEl>
                                          <p:spTgt spid="5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8"/>
          <p:cNvSpPr txBox="1"/>
          <p:nvPr>
            <p:ph type="title"/>
          </p:nvPr>
        </p:nvSpPr>
        <p:spPr>
          <a:xfrm>
            <a:off x="457200" y="274638"/>
            <a:ext cx="8229600" cy="4990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solidFill>
                  <a:srgbClr val="000099"/>
                </a:solidFill>
              </a:rPr>
              <a:t>Solution</a:t>
            </a:r>
            <a:r>
              <a:rPr lang="en-US"/>
              <a:t> </a:t>
            </a:r>
            <a:endParaRPr/>
          </a:p>
        </p:txBody>
      </p:sp>
      <p:sp>
        <p:nvSpPr>
          <p:cNvPr id="571" name="Google Shape;571;p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572" name="Google Shape;572;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73" name="Google Shape;573;p68"/>
          <p:cNvPicPr preferRelativeResize="0"/>
          <p:nvPr/>
        </p:nvPicPr>
        <p:blipFill rotWithShape="1">
          <a:blip r:embed="rId3">
            <a:alphaModFix/>
          </a:blip>
          <a:srcRect b="0" l="0" r="0" t="0"/>
          <a:stretch/>
        </p:blipFill>
        <p:spPr>
          <a:xfrm>
            <a:off x="379828" y="984738"/>
            <a:ext cx="5106572" cy="2746269"/>
          </a:xfrm>
          <a:prstGeom prst="rect">
            <a:avLst/>
          </a:prstGeom>
          <a:noFill/>
          <a:ln>
            <a:noFill/>
          </a:ln>
        </p:spPr>
      </p:pic>
      <p:pic>
        <p:nvPicPr>
          <p:cNvPr id="574" name="Google Shape;574;p68"/>
          <p:cNvPicPr preferRelativeResize="0"/>
          <p:nvPr/>
        </p:nvPicPr>
        <p:blipFill rotWithShape="1">
          <a:blip r:embed="rId4">
            <a:alphaModFix/>
          </a:blip>
          <a:srcRect b="0" l="0" r="0" t="0"/>
          <a:stretch/>
        </p:blipFill>
        <p:spPr>
          <a:xfrm>
            <a:off x="1121752" y="3583011"/>
            <a:ext cx="3524250" cy="704850"/>
          </a:xfrm>
          <a:prstGeom prst="rect">
            <a:avLst/>
          </a:prstGeom>
          <a:noFill/>
          <a:ln>
            <a:noFill/>
          </a:ln>
        </p:spPr>
      </p:pic>
      <p:pic>
        <p:nvPicPr>
          <p:cNvPr id="575" name="Google Shape;575;p68"/>
          <p:cNvPicPr preferRelativeResize="0"/>
          <p:nvPr/>
        </p:nvPicPr>
        <p:blipFill rotWithShape="1">
          <a:blip r:embed="rId5">
            <a:alphaModFix/>
          </a:blip>
          <a:srcRect b="0" l="0" r="0" t="0"/>
          <a:stretch/>
        </p:blipFill>
        <p:spPr>
          <a:xfrm>
            <a:off x="367885" y="4183819"/>
            <a:ext cx="7648575" cy="2457450"/>
          </a:xfrm>
          <a:prstGeom prst="rect">
            <a:avLst/>
          </a:prstGeom>
          <a:noFill/>
          <a:ln>
            <a:noFill/>
          </a:ln>
        </p:spPr>
      </p:pic>
      <p:pic>
        <p:nvPicPr>
          <p:cNvPr id="576" name="Google Shape;576;p68"/>
          <p:cNvPicPr preferRelativeResize="0"/>
          <p:nvPr/>
        </p:nvPicPr>
        <p:blipFill rotWithShape="1">
          <a:blip r:embed="rId6">
            <a:alphaModFix/>
          </a:blip>
          <a:srcRect b="0" l="0" r="0" t="0"/>
          <a:stretch/>
        </p:blipFill>
        <p:spPr>
          <a:xfrm>
            <a:off x="5070890" y="914400"/>
            <a:ext cx="3608876" cy="2496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500"/>
                                        <p:tgtEl>
                                          <p:spTgt spid="5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500"/>
                                        <p:tgtEl>
                                          <p:spTgt spid="5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5"/>
                                        </p:tgtEl>
                                        <p:attrNameLst>
                                          <p:attrName>style.visibility</p:attrName>
                                        </p:attrNameLst>
                                      </p:cBhvr>
                                      <p:to>
                                        <p:strVal val="visible"/>
                                      </p:to>
                                    </p:set>
                                    <p:anim calcmode="lin" valueType="num">
                                      <p:cBhvr additive="base">
                                        <p:cTn dur="500"/>
                                        <p:tgtEl>
                                          <p:spTgt spid="5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a:t>Equivalent states</a:t>
            </a:r>
            <a:endParaRPr/>
          </a:p>
        </p:txBody>
      </p:sp>
      <p:sp>
        <p:nvSpPr>
          <p:cNvPr id="582" name="Google Shape;582;p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US"/>
              <a:t>Two or more states are said to be equivalent states if</a:t>
            </a:r>
            <a:endParaRPr/>
          </a:p>
          <a:p>
            <a:pPr indent="-342900" lvl="1" marL="914400" rtl="0" algn="l">
              <a:lnSpc>
                <a:spcPct val="100000"/>
              </a:lnSpc>
              <a:spcBef>
                <a:spcPts val="360"/>
              </a:spcBef>
              <a:spcAft>
                <a:spcPts val="0"/>
              </a:spcAft>
              <a:buSzPts val="1800"/>
              <a:buChar char="–"/>
            </a:pPr>
            <a:r>
              <a:rPr lang="en-US"/>
              <a:t>They undergo the </a:t>
            </a:r>
            <a:r>
              <a:rPr lang="en-US">
                <a:solidFill>
                  <a:srgbClr val="000099"/>
                </a:solidFill>
              </a:rPr>
              <a:t>same transitions </a:t>
            </a:r>
            <a:r>
              <a:rPr lang="en-US"/>
              <a:t>on </a:t>
            </a:r>
            <a:r>
              <a:rPr lang="en-US">
                <a:solidFill>
                  <a:srgbClr val="000099"/>
                </a:solidFill>
              </a:rPr>
              <a:t>reading the same input symbol </a:t>
            </a:r>
            <a:r>
              <a:rPr lang="en-US"/>
              <a:t>, and </a:t>
            </a:r>
            <a:r>
              <a:rPr b="1" lang="en-US">
                <a:solidFill>
                  <a:srgbClr val="000099"/>
                </a:solidFill>
              </a:rPr>
              <a:t>are of the same type </a:t>
            </a:r>
            <a:r>
              <a:rPr lang="en-US"/>
              <a:t>ie. Either final or non-final.</a:t>
            </a:r>
            <a:endParaRPr/>
          </a:p>
          <a:p>
            <a:pPr indent="-342900" lvl="1" marL="914400" rtl="0" algn="l">
              <a:lnSpc>
                <a:spcPct val="100000"/>
              </a:lnSpc>
              <a:spcBef>
                <a:spcPts val="360"/>
              </a:spcBef>
              <a:spcAft>
                <a:spcPts val="0"/>
              </a:spcAft>
              <a:buSzPts val="1800"/>
              <a:buChar char="–"/>
            </a:pPr>
            <a:r>
              <a:rPr lang="en-US"/>
              <a:t>Ie. All these states move to the same next state.</a:t>
            </a:r>
            <a:endParaRPr/>
          </a:p>
          <a:p>
            <a:pPr indent="-342900" lvl="1" marL="914400" rtl="0" algn="l">
              <a:lnSpc>
                <a:spcPct val="100000"/>
              </a:lnSpc>
              <a:spcBef>
                <a:spcPts val="360"/>
              </a:spcBef>
              <a:spcAft>
                <a:spcPts val="0"/>
              </a:spcAft>
              <a:buSzPts val="1800"/>
              <a:buChar char="–"/>
            </a:pPr>
            <a:r>
              <a:rPr lang="en-US"/>
              <a:t>The equivalent states are used to minimize DFA.</a:t>
            </a:r>
            <a:endParaRPr/>
          </a:p>
          <a:p>
            <a:pPr indent="-342900" lvl="2" marL="1371600" rtl="0" algn="l">
              <a:lnSpc>
                <a:spcPct val="100000"/>
              </a:lnSpc>
              <a:spcBef>
                <a:spcPts val="360"/>
              </a:spcBef>
              <a:spcAft>
                <a:spcPts val="0"/>
              </a:spcAft>
              <a:buSzPts val="1800"/>
              <a:buChar char="•"/>
            </a:pPr>
            <a:r>
              <a:rPr lang="en-US"/>
              <a:t>If there are more than one equivalent states we can remove all the equivalent states except one.</a:t>
            </a:r>
            <a:endParaRPr/>
          </a:p>
        </p:txBody>
      </p:sp>
      <p:sp>
        <p:nvSpPr>
          <p:cNvPr id="583" name="Google Shape;583;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2">
                                            <p:txEl>
                                              <p:pRg end="0" st="0"/>
                                            </p:txEl>
                                          </p:spTgt>
                                        </p:tgtEl>
                                        <p:attrNameLst>
                                          <p:attrName>style.visibility</p:attrName>
                                        </p:attrNameLst>
                                      </p:cBhvr>
                                      <p:to>
                                        <p:strVal val="visible"/>
                                      </p:to>
                                    </p:set>
                                    <p:anim calcmode="lin" valueType="num">
                                      <p:cBhvr additive="base">
                                        <p:cTn dur="500"/>
                                        <p:tgtEl>
                                          <p:spTgt spid="58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2">
                                            <p:txEl>
                                              <p:pRg end="1" st="1"/>
                                            </p:txEl>
                                          </p:spTgt>
                                        </p:tgtEl>
                                        <p:attrNameLst>
                                          <p:attrName>style.visibility</p:attrName>
                                        </p:attrNameLst>
                                      </p:cBhvr>
                                      <p:to>
                                        <p:strVal val="visible"/>
                                      </p:to>
                                    </p:set>
                                    <p:anim calcmode="lin" valueType="num">
                                      <p:cBhvr additive="base">
                                        <p:cTn dur="500"/>
                                        <p:tgtEl>
                                          <p:spTgt spid="58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2">
                                            <p:txEl>
                                              <p:pRg end="2" st="2"/>
                                            </p:txEl>
                                          </p:spTgt>
                                        </p:tgtEl>
                                        <p:attrNameLst>
                                          <p:attrName>style.visibility</p:attrName>
                                        </p:attrNameLst>
                                      </p:cBhvr>
                                      <p:to>
                                        <p:strVal val="visible"/>
                                      </p:to>
                                    </p:set>
                                    <p:anim calcmode="lin" valueType="num">
                                      <p:cBhvr additive="base">
                                        <p:cTn dur="500"/>
                                        <p:tgtEl>
                                          <p:spTgt spid="58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2">
                                            <p:txEl>
                                              <p:pRg end="3" st="3"/>
                                            </p:txEl>
                                          </p:spTgt>
                                        </p:tgtEl>
                                        <p:attrNameLst>
                                          <p:attrName>style.visibility</p:attrName>
                                        </p:attrNameLst>
                                      </p:cBhvr>
                                      <p:to>
                                        <p:strVal val="visible"/>
                                      </p:to>
                                    </p:set>
                                    <p:anim calcmode="lin" valueType="num">
                                      <p:cBhvr additive="base">
                                        <p:cTn dur="500"/>
                                        <p:tgtEl>
                                          <p:spTgt spid="58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2">
                                            <p:txEl>
                                              <p:pRg end="4" st="4"/>
                                            </p:txEl>
                                          </p:spTgt>
                                        </p:tgtEl>
                                        <p:attrNameLst>
                                          <p:attrName>style.visibility</p:attrName>
                                        </p:attrNameLst>
                                      </p:cBhvr>
                                      <p:to>
                                        <p:strVal val="visible"/>
                                      </p:to>
                                    </p:set>
                                    <p:anim calcmode="lin" valueType="num">
                                      <p:cBhvr additive="base">
                                        <p:cTn dur="500"/>
                                        <p:tgtEl>
                                          <p:spTgt spid="58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a:t>DFA Minimization Rules</a:t>
            </a:r>
            <a:endParaRPr/>
          </a:p>
        </p:txBody>
      </p:sp>
      <p:sp>
        <p:nvSpPr>
          <p:cNvPr id="589" name="Google Shape;589;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590" name="Google Shape;590;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91" name="Google Shape;591;p70"/>
          <p:cNvPicPr preferRelativeResize="0"/>
          <p:nvPr/>
        </p:nvPicPr>
        <p:blipFill rotWithShape="1">
          <a:blip r:embed="rId3">
            <a:alphaModFix/>
          </a:blip>
          <a:srcRect b="0" l="0" r="0" t="0"/>
          <a:stretch/>
        </p:blipFill>
        <p:spPr>
          <a:xfrm>
            <a:off x="168812" y="1613827"/>
            <a:ext cx="8525022" cy="4924022"/>
          </a:xfrm>
          <a:prstGeom prst="rect">
            <a:avLst/>
          </a:prstGeom>
          <a:noFill/>
          <a:ln>
            <a:noFill/>
          </a:ln>
        </p:spPr>
      </p:pic>
      <p:cxnSp>
        <p:nvCxnSpPr>
          <p:cNvPr id="592" name="Google Shape;592;p70"/>
          <p:cNvCxnSpPr/>
          <p:nvPr/>
        </p:nvCxnSpPr>
        <p:spPr>
          <a:xfrm>
            <a:off x="2419643" y="3052689"/>
            <a:ext cx="1674055" cy="28136"/>
          </a:xfrm>
          <a:prstGeom prst="straightConnector1">
            <a:avLst/>
          </a:prstGeom>
          <a:noFill/>
          <a:ln cap="flat" cmpd="sng" w="9525">
            <a:solidFill>
              <a:srgbClr val="4A7DBA"/>
            </a:solidFill>
            <a:prstDash val="solid"/>
            <a:round/>
            <a:headEnd len="sm" w="sm" type="none"/>
            <a:tailEnd len="sm" w="sm" type="none"/>
          </a:ln>
        </p:spPr>
      </p:cxnSp>
      <p:cxnSp>
        <p:nvCxnSpPr>
          <p:cNvPr id="593" name="Google Shape;593;p70"/>
          <p:cNvCxnSpPr/>
          <p:nvPr/>
        </p:nvCxnSpPr>
        <p:spPr>
          <a:xfrm>
            <a:off x="4797083" y="3066757"/>
            <a:ext cx="2841674" cy="140677"/>
          </a:xfrm>
          <a:prstGeom prst="straightConnector1">
            <a:avLst/>
          </a:prstGeom>
          <a:noFill/>
          <a:ln cap="flat" cmpd="sng" w="9525">
            <a:solidFill>
              <a:srgbClr val="4A7DBA"/>
            </a:solidFill>
            <a:prstDash val="solid"/>
            <a:round/>
            <a:headEnd len="sm" w="sm" type="none"/>
            <a:tailEnd len="sm" w="sm" type="none"/>
          </a:ln>
        </p:spPr>
      </p:cxnSp>
      <p:cxnSp>
        <p:nvCxnSpPr>
          <p:cNvPr id="594" name="Google Shape;594;p70"/>
          <p:cNvCxnSpPr/>
          <p:nvPr/>
        </p:nvCxnSpPr>
        <p:spPr>
          <a:xfrm>
            <a:off x="2433711" y="3376246"/>
            <a:ext cx="1195754" cy="70339"/>
          </a:xfrm>
          <a:prstGeom prst="straightConnector1">
            <a:avLst/>
          </a:prstGeom>
          <a:noFill/>
          <a:ln cap="flat" cmpd="sng" w="9525">
            <a:solidFill>
              <a:srgbClr val="4A7DBA"/>
            </a:solidFill>
            <a:prstDash val="solid"/>
            <a:round/>
            <a:headEnd len="sm" w="sm" type="none"/>
            <a:tailEnd len="sm" w="sm" type="none"/>
          </a:ln>
        </p:spPr>
      </p:cxnSp>
      <p:cxnSp>
        <p:nvCxnSpPr>
          <p:cNvPr id="595" name="Google Shape;595;p70"/>
          <p:cNvCxnSpPr/>
          <p:nvPr/>
        </p:nvCxnSpPr>
        <p:spPr>
          <a:xfrm>
            <a:off x="4037428" y="3418449"/>
            <a:ext cx="2771335" cy="56271"/>
          </a:xfrm>
          <a:prstGeom prst="straightConnector1">
            <a:avLst/>
          </a:prstGeom>
          <a:noFill/>
          <a:ln cap="flat" cmpd="sng" w="9525">
            <a:solidFill>
              <a:srgbClr val="4A7DBA"/>
            </a:solidFill>
            <a:prstDash val="solid"/>
            <a:round/>
            <a:headEnd len="sm" w="sm" type="none"/>
            <a:tailEnd len="sm" w="sm" type="none"/>
          </a:ln>
        </p:spPr>
      </p:cxnSp>
      <p:cxnSp>
        <p:nvCxnSpPr>
          <p:cNvPr id="596" name="Google Shape;596;p70"/>
          <p:cNvCxnSpPr/>
          <p:nvPr/>
        </p:nvCxnSpPr>
        <p:spPr>
          <a:xfrm>
            <a:off x="1322363" y="3742006"/>
            <a:ext cx="2757268" cy="56271"/>
          </a:xfrm>
          <a:prstGeom prst="straightConnector1">
            <a:avLst/>
          </a:prstGeom>
          <a:noFill/>
          <a:ln cap="flat" cmpd="sng" w="9525">
            <a:solidFill>
              <a:srgbClr val="4A7DBA"/>
            </a:solidFill>
            <a:prstDash val="solid"/>
            <a:round/>
            <a:headEnd len="sm" w="sm" type="none"/>
            <a:tailEnd len="sm" w="sm" type="none"/>
          </a:ln>
        </p:spPr>
      </p:cxnSp>
      <p:cxnSp>
        <p:nvCxnSpPr>
          <p:cNvPr id="597" name="Google Shape;597;p70"/>
          <p:cNvCxnSpPr/>
          <p:nvPr/>
        </p:nvCxnSpPr>
        <p:spPr>
          <a:xfrm>
            <a:off x="1336431" y="4065563"/>
            <a:ext cx="2264898" cy="28135"/>
          </a:xfrm>
          <a:prstGeom prst="straightConnector1">
            <a:avLst/>
          </a:prstGeom>
          <a:noFill/>
          <a:ln cap="flat" cmpd="sng" w="9525">
            <a:solidFill>
              <a:srgbClr val="4A7DBA"/>
            </a:solidFill>
            <a:prstDash val="solid"/>
            <a:round/>
            <a:headEnd len="sm" w="sm" type="none"/>
            <a:tailEnd len="sm" w="sm" type="none"/>
          </a:ln>
        </p:spPr>
      </p:cxnSp>
      <p:cxnSp>
        <p:nvCxnSpPr>
          <p:cNvPr id="598" name="Google Shape;598;p70"/>
          <p:cNvCxnSpPr/>
          <p:nvPr/>
        </p:nvCxnSpPr>
        <p:spPr>
          <a:xfrm flipH="1" rot="10800000">
            <a:off x="4304714" y="4135902"/>
            <a:ext cx="1237957" cy="14067"/>
          </a:xfrm>
          <a:prstGeom prst="straightConnector1">
            <a:avLst/>
          </a:prstGeom>
          <a:noFill/>
          <a:ln cap="flat" cmpd="sng" w="9525">
            <a:solidFill>
              <a:srgbClr val="4A7DBA"/>
            </a:solidFill>
            <a:prstDash val="solid"/>
            <a:round/>
            <a:headEnd len="sm" w="sm" type="none"/>
            <a:tailEnd len="sm" w="sm" type="none"/>
          </a:ln>
        </p:spPr>
      </p:cxnSp>
      <p:cxnSp>
        <p:nvCxnSpPr>
          <p:cNvPr id="599" name="Google Shape;599;p70"/>
          <p:cNvCxnSpPr/>
          <p:nvPr/>
        </p:nvCxnSpPr>
        <p:spPr>
          <a:xfrm>
            <a:off x="970671" y="4417255"/>
            <a:ext cx="2546252" cy="28136"/>
          </a:xfrm>
          <a:prstGeom prst="straightConnector1">
            <a:avLst/>
          </a:prstGeom>
          <a:noFill/>
          <a:ln cap="flat" cmpd="sng" w="9525">
            <a:solidFill>
              <a:srgbClr val="4A7DBA"/>
            </a:solidFill>
            <a:prstDash val="solid"/>
            <a:round/>
            <a:headEnd len="sm" w="sm" type="none"/>
            <a:tailEnd len="sm" w="sm" type="none"/>
          </a:ln>
        </p:spPr>
      </p:cxnSp>
      <p:cxnSp>
        <p:nvCxnSpPr>
          <p:cNvPr id="600" name="Google Shape;600;p70"/>
          <p:cNvCxnSpPr/>
          <p:nvPr/>
        </p:nvCxnSpPr>
        <p:spPr>
          <a:xfrm>
            <a:off x="4290646" y="4431323"/>
            <a:ext cx="3263705" cy="211015"/>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06" name="Google Shape;606;p71"/>
          <p:cNvPicPr preferRelativeResize="0"/>
          <p:nvPr/>
        </p:nvPicPr>
        <p:blipFill rotWithShape="1">
          <a:blip r:embed="rId3">
            <a:alphaModFix/>
          </a:blip>
          <a:srcRect b="0" l="0" r="0" t="0"/>
          <a:stretch/>
        </p:blipFill>
        <p:spPr>
          <a:xfrm>
            <a:off x="733964" y="51318"/>
            <a:ext cx="7271701" cy="3203643"/>
          </a:xfrm>
          <a:prstGeom prst="rect">
            <a:avLst/>
          </a:prstGeom>
          <a:noFill/>
          <a:ln>
            <a:noFill/>
          </a:ln>
        </p:spPr>
      </p:pic>
      <p:pic>
        <p:nvPicPr>
          <p:cNvPr id="607" name="Google Shape;607;p71"/>
          <p:cNvPicPr preferRelativeResize="0"/>
          <p:nvPr/>
        </p:nvPicPr>
        <p:blipFill rotWithShape="1">
          <a:blip r:embed="rId4">
            <a:alphaModFix/>
          </a:blip>
          <a:srcRect b="0" l="0" r="0" t="0"/>
          <a:stretch/>
        </p:blipFill>
        <p:spPr>
          <a:xfrm>
            <a:off x="642103" y="3894141"/>
            <a:ext cx="7598535" cy="2354094"/>
          </a:xfrm>
          <a:prstGeom prst="rect">
            <a:avLst/>
          </a:prstGeom>
          <a:noFill/>
          <a:ln>
            <a:noFill/>
          </a:ln>
        </p:spPr>
      </p:pic>
      <p:pic>
        <p:nvPicPr>
          <p:cNvPr id="608" name="Google Shape;608;p71"/>
          <p:cNvPicPr preferRelativeResize="0"/>
          <p:nvPr/>
        </p:nvPicPr>
        <p:blipFill rotWithShape="1">
          <a:blip r:embed="rId5">
            <a:alphaModFix/>
          </a:blip>
          <a:srcRect b="0" l="0" r="0" t="0"/>
          <a:stretch/>
        </p:blipFill>
        <p:spPr>
          <a:xfrm>
            <a:off x="642103" y="3350627"/>
            <a:ext cx="3305175" cy="504825"/>
          </a:xfrm>
          <a:prstGeom prst="rect">
            <a:avLst/>
          </a:prstGeom>
          <a:noFill/>
          <a:ln>
            <a:noFill/>
          </a:ln>
        </p:spPr>
      </p:pic>
      <p:pic>
        <p:nvPicPr>
          <p:cNvPr id="609" name="Google Shape;609;p71"/>
          <p:cNvPicPr preferRelativeResize="0"/>
          <p:nvPr/>
        </p:nvPicPr>
        <p:blipFill rotWithShape="1">
          <a:blip r:embed="rId6">
            <a:alphaModFix/>
          </a:blip>
          <a:srcRect b="0" l="0" r="0" t="0"/>
          <a:stretch/>
        </p:blipFill>
        <p:spPr>
          <a:xfrm>
            <a:off x="4031170" y="3429000"/>
            <a:ext cx="2581275" cy="62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500"/>
                                        <p:tgtEl>
                                          <p:spTgt spid="6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500"/>
                                        <p:tgtEl>
                                          <p:spTgt spid="6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500"/>
                                        <p:tgtEl>
                                          <p:spTgt spid="6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2"/>
          <p:cNvSpPr txBox="1"/>
          <p:nvPr>
            <p:ph type="title"/>
          </p:nvPr>
        </p:nvSpPr>
        <p:spPr>
          <a:xfrm>
            <a:off x="485335" y="0"/>
            <a:ext cx="8229600" cy="38654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solidFill>
                  <a:srgbClr val="000099"/>
                </a:solidFill>
              </a:rPr>
              <a:t>DFA Minimization</a:t>
            </a:r>
            <a:endParaRPr/>
          </a:p>
        </p:txBody>
      </p:sp>
      <p:sp>
        <p:nvSpPr>
          <p:cNvPr id="615" name="Google Shape;615;p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616" name="Google Shape;616;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17" name="Google Shape;617;p72"/>
          <p:cNvPicPr preferRelativeResize="0"/>
          <p:nvPr/>
        </p:nvPicPr>
        <p:blipFill rotWithShape="1">
          <a:blip r:embed="rId3">
            <a:alphaModFix/>
          </a:blip>
          <a:srcRect b="0" l="0" r="0" t="0"/>
          <a:stretch/>
        </p:blipFill>
        <p:spPr>
          <a:xfrm>
            <a:off x="429818" y="689316"/>
            <a:ext cx="3846759" cy="6168684"/>
          </a:xfrm>
          <a:prstGeom prst="rect">
            <a:avLst/>
          </a:prstGeom>
          <a:noFill/>
          <a:ln>
            <a:noFill/>
          </a:ln>
        </p:spPr>
      </p:pic>
      <p:pic>
        <p:nvPicPr>
          <p:cNvPr id="618" name="Google Shape;618;p72"/>
          <p:cNvPicPr preferRelativeResize="0"/>
          <p:nvPr/>
        </p:nvPicPr>
        <p:blipFill rotWithShape="1">
          <a:blip r:embed="rId4">
            <a:alphaModFix/>
          </a:blip>
          <a:srcRect b="0" l="0" r="0" t="0"/>
          <a:stretch/>
        </p:blipFill>
        <p:spPr>
          <a:xfrm>
            <a:off x="5662978" y="618978"/>
            <a:ext cx="2946449" cy="6239022"/>
          </a:xfrm>
          <a:prstGeom prst="rect">
            <a:avLst/>
          </a:prstGeom>
          <a:noFill/>
          <a:ln>
            <a:noFill/>
          </a:ln>
        </p:spPr>
      </p:pic>
      <p:pic>
        <p:nvPicPr>
          <p:cNvPr id="619" name="Google Shape;619;p72"/>
          <p:cNvPicPr preferRelativeResize="0"/>
          <p:nvPr/>
        </p:nvPicPr>
        <p:blipFill rotWithShape="1">
          <a:blip r:embed="rId5">
            <a:alphaModFix/>
          </a:blip>
          <a:srcRect b="0" l="0" r="0" t="0"/>
          <a:stretch/>
        </p:blipFill>
        <p:spPr>
          <a:xfrm>
            <a:off x="3971777" y="3418889"/>
            <a:ext cx="2288345" cy="1476668"/>
          </a:xfrm>
          <a:prstGeom prst="rect">
            <a:avLst/>
          </a:prstGeom>
          <a:noFill/>
          <a:ln>
            <a:noFill/>
          </a:ln>
        </p:spPr>
      </p:pic>
      <p:pic>
        <p:nvPicPr>
          <p:cNvPr id="620" name="Google Shape;620;p72"/>
          <p:cNvPicPr preferRelativeResize="0"/>
          <p:nvPr/>
        </p:nvPicPr>
        <p:blipFill rotWithShape="1">
          <a:blip r:embed="rId6">
            <a:alphaModFix/>
          </a:blip>
          <a:srcRect b="0" l="0" r="0" t="0"/>
          <a:stretch/>
        </p:blipFill>
        <p:spPr>
          <a:xfrm>
            <a:off x="255717" y="23580"/>
            <a:ext cx="1914525" cy="514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500"/>
                                        <p:tgtEl>
                                          <p:spTgt spid="6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500"/>
                                        <p:tgtEl>
                                          <p:spTgt spid="6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500"/>
                                        <p:tgtEl>
                                          <p:spTgt spid="6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500"/>
                                        <p:tgtEl>
                                          <p:spTgt spid="6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3"/>
          <p:cNvSpPr txBox="1"/>
          <p:nvPr>
            <p:ph type="title"/>
          </p:nvPr>
        </p:nvSpPr>
        <p:spPr>
          <a:xfrm>
            <a:off x="457200" y="274638"/>
            <a:ext cx="8229600" cy="69603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Further Minimization of DFA</a:t>
            </a:r>
            <a:endParaRPr/>
          </a:p>
        </p:txBody>
      </p:sp>
      <p:sp>
        <p:nvSpPr>
          <p:cNvPr id="626" name="Google Shape;626;p73"/>
          <p:cNvSpPr txBox="1"/>
          <p:nvPr>
            <p:ph idx="1" type="body"/>
          </p:nvPr>
        </p:nvSpPr>
        <p:spPr>
          <a:xfrm>
            <a:off x="3562642" y="3590779"/>
            <a:ext cx="1807699" cy="974187"/>
          </a:xfrm>
          <a:prstGeom prst="rect">
            <a:avLst/>
          </a:prstGeom>
          <a:noFill/>
          <a:ln>
            <a:noFill/>
          </a:ln>
        </p:spPr>
        <p:txBody>
          <a:bodyPr anchorCtr="0" anchor="t" bIns="45700" lIns="91425" spcFirstLastPara="1" rIns="91425" wrap="square" tIns="45700">
            <a:normAutofit fontScale="55000" lnSpcReduction="20000"/>
          </a:bodyPr>
          <a:lstStyle/>
          <a:p>
            <a:pPr indent="-342900" lvl="0" marL="457200" rtl="0" algn="l">
              <a:lnSpc>
                <a:spcPct val="100000"/>
              </a:lnSpc>
              <a:spcBef>
                <a:spcPts val="360"/>
              </a:spcBef>
              <a:spcAft>
                <a:spcPts val="0"/>
              </a:spcAft>
              <a:buSzPct val="102272"/>
              <a:buNone/>
            </a:pPr>
            <a:r>
              <a:rPr b="1" lang="en-US">
                <a:solidFill>
                  <a:srgbClr val="000099"/>
                </a:solidFill>
              </a:rPr>
              <a:t>Replace</a:t>
            </a:r>
            <a:endParaRPr/>
          </a:p>
          <a:p>
            <a:pPr indent="-342900" lvl="0" marL="457200" rtl="0" algn="l">
              <a:lnSpc>
                <a:spcPct val="100000"/>
              </a:lnSpc>
              <a:spcBef>
                <a:spcPts val="360"/>
              </a:spcBef>
              <a:spcAft>
                <a:spcPts val="0"/>
              </a:spcAft>
              <a:buSzPct val="102272"/>
              <a:buNone/>
            </a:pPr>
            <a:r>
              <a:rPr b="1" lang="en-US"/>
              <a:t>9 by 4</a:t>
            </a:r>
            <a:endParaRPr/>
          </a:p>
          <a:p>
            <a:pPr indent="-342900" lvl="0" marL="457200" rtl="0" algn="l">
              <a:lnSpc>
                <a:spcPct val="100000"/>
              </a:lnSpc>
              <a:spcBef>
                <a:spcPts val="360"/>
              </a:spcBef>
              <a:spcAft>
                <a:spcPts val="0"/>
              </a:spcAft>
              <a:buSzPct val="102272"/>
              <a:buNone/>
            </a:pPr>
            <a:r>
              <a:rPr b="1" lang="en-US"/>
              <a:t>12 by 7</a:t>
            </a:r>
            <a:endParaRPr/>
          </a:p>
        </p:txBody>
      </p:sp>
      <p:sp>
        <p:nvSpPr>
          <p:cNvPr id="627" name="Google Shape;627;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28" name="Google Shape;628;p73"/>
          <p:cNvPicPr preferRelativeResize="0"/>
          <p:nvPr/>
        </p:nvPicPr>
        <p:blipFill rotWithShape="1">
          <a:blip r:embed="rId3">
            <a:alphaModFix/>
          </a:blip>
          <a:srcRect b="0" l="0" r="0" t="0"/>
          <a:stretch/>
        </p:blipFill>
        <p:spPr>
          <a:xfrm>
            <a:off x="429798" y="1244524"/>
            <a:ext cx="2651028" cy="5613476"/>
          </a:xfrm>
          <a:prstGeom prst="rect">
            <a:avLst/>
          </a:prstGeom>
          <a:noFill/>
          <a:ln>
            <a:noFill/>
          </a:ln>
        </p:spPr>
      </p:pic>
      <p:pic>
        <p:nvPicPr>
          <p:cNvPr id="629" name="Google Shape;629;p73"/>
          <p:cNvPicPr preferRelativeResize="0"/>
          <p:nvPr/>
        </p:nvPicPr>
        <p:blipFill rotWithShape="1">
          <a:blip r:embed="rId4">
            <a:alphaModFix/>
          </a:blip>
          <a:srcRect b="0" l="0" r="0" t="0"/>
          <a:stretch/>
        </p:blipFill>
        <p:spPr>
          <a:xfrm>
            <a:off x="5370341" y="1021154"/>
            <a:ext cx="2788920" cy="5566220"/>
          </a:xfrm>
          <a:prstGeom prst="rect">
            <a:avLst/>
          </a:prstGeom>
          <a:noFill/>
          <a:ln>
            <a:noFill/>
          </a:ln>
        </p:spPr>
      </p:pic>
      <p:sp>
        <p:nvSpPr>
          <p:cNvPr id="630" name="Google Shape;630;p73"/>
          <p:cNvSpPr/>
          <p:nvPr/>
        </p:nvSpPr>
        <p:spPr>
          <a:xfrm>
            <a:off x="281354" y="4459458"/>
            <a:ext cx="633046" cy="211016"/>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1" name="Google Shape;631;p73"/>
          <p:cNvSpPr/>
          <p:nvPr/>
        </p:nvSpPr>
        <p:spPr>
          <a:xfrm>
            <a:off x="391551" y="5751341"/>
            <a:ext cx="633046" cy="211016"/>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2" name="Google Shape;632;p73"/>
          <p:cNvSpPr/>
          <p:nvPr/>
        </p:nvSpPr>
        <p:spPr>
          <a:xfrm>
            <a:off x="281354" y="5092505"/>
            <a:ext cx="604911" cy="168812"/>
          </a:xfrm>
          <a:prstGeom prst="rightArrow">
            <a:avLst>
              <a:gd fmla="val 50000" name="adj1"/>
              <a:gd fmla="val 50000" name="adj2"/>
            </a:avLst>
          </a:prstGeom>
          <a:solidFill>
            <a:schemeClr val="accen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C00000"/>
              </a:solidFill>
              <a:latin typeface="Arial"/>
              <a:ea typeface="Arial"/>
              <a:cs typeface="Arial"/>
              <a:sym typeface="Arial"/>
            </a:endParaRPr>
          </a:p>
        </p:txBody>
      </p:sp>
      <p:sp>
        <p:nvSpPr>
          <p:cNvPr id="633" name="Google Shape;633;p73"/>
          <p:cNvSpPr/>
          <p:nvPr/>
        </p:nvSpPr>
        <p:spPr>
          <a:xfrm flipH="1" rot="10800000">
            <a:off x="196948" y="3545059"/>
            <a:ext cx="743244" cy="253218"/>
          </a:xfrm>
          <a:prstGeom prst="rightArrow">
            <a:avLst>
              <a:gd fmla="val 50000" name="adj1"/>
              <a:gd fmla="val 72390" name="adj2"/>
            </a:avLst>
          </a:prstGeom>
          <a:solidFill>
            <a:schemeClr val="accen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C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6">
                                            <p:txEl>
                                              <p:pRg end="0" st="0"/>
                                            </p:txEl>
                                          </p:spTgt>
                                        </p:tgtEl>
                                        <p:attrNameLst>
                                          <p:attrName>style.visibility</p:attrName>
                                        </p:attrNameLst>
                                      </p:cBhvr>
                                      <p:to>
                                        <p:strVal val="visible"/>
                                      </p:to>
                                    </p:set>
                                    <p:anim calcmode="lin" valueType="num">
                                      <p:cBhvr additive="base">
                                        <p:cTn dur="500"/>
                                        <p:tgtEl>
                                          <p:spTgt spid="62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6">
                                            <p:txEl>
                                              <p:pRg end="1" st="1"/>
                                            </p:txEl>
                                          </p:spTgt>
                                        </p:tgtEl>
                                        <p:attrNameLst>
                                          <p:attrName>style.visibility</p:attrName>
                                        </p:attrNameLst>
                                      </p:cBhvr>
                                      <p:to>
                                        <p:strVal val="visible"/>
                                      </p:to>
                                    </p:set>
                                    <p:anim calcmode="lin" valueType="num">
                                      <p:cBhvr additive="base">
                                        <p:cTn dur="500"/>
                                        <p:tgtEl>
                                          <p:spTgt spid="62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6">
                                            <p:txEl>
                                              <p:pRg end="2" st="2"/>
                                            </p:txEl>
                                          </p:spTgt>
                                        </p:tgtEl>
                                        <p:attrNameLst>
                                          <p:attrName>style.visibility</p:attrName>
                                        </p:attrNameLst>
                                      </p:cBhvr>
                                      <p:to>
                                        <p:strVal val="visible"/>
                                      </p:to>
                                    </p:set>
                                    <p:anim calcmode="lin" valueType="num">
                                      <p:cBhvr additive="base">
                                        <p:cTn dur="500"/>
                                        <p:tgtEl>
                                          <p:spTgt spid="62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500"/>
                                        <p:tgtEl>
                                          <p:spTgt spid="6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4"/>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a:t>Further Minimization of DFA</a:t>
            </a:r>
            <a:endParaRPr/>
          </a:p>
        </p:txBody>
      </p:sp>
      <p:sp>
        <p:nvSpPr>
          <p:cNvPr id="639" name="Google Shape;639;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40" name="Google Shape;640;p74"/>
          <p:cNvPicPr preferRelativeResize="0"/>
          <p:nvPr/>
        </p:nvPicPr>
        <p:blipFill rotWithShape="1">
          <a:blip r:embed="rId3">
            <a:alphaModFix/>
          </a:blip>
          <a:srcRect b="0" l="0" r="0" t="0"/>
          <a:stretch/>
        </p:blipFill>
        <p:spPr>
          <a:xfrm>
            <a:off x="196948" y="940087"/>
            <a:ext cx="2788920" cy="5566220"/>
          </a:xfrm>
          <a:prstGeom prst="rect">
            <a:avLst/>
          </a:prstGeom>
          <a:noFill/>
          <a:ln>
            <a:noFill/>
          </a:ln>
        </p:spPr>
      </p:pic>
      <p:pic>
        <p:nvPicPr>
          <p:cNvPr id="641" name="Google Shape;641;p74"/>
          <p:cNvPicPr preferRelativeResize="0"/>
          <p:nvPr/>
        </p:nvPicPr>
        <p:blipFill rotWithShape="1">
          <a:blip r:embed="rId4">
            <a:alphaModFix/>
          </a:blip>
          <a:srcRect b="0" l="0" r="0" t="0"/>
          <a:stretch/>
        </p:blipFill>
        <p:spPr>
          <a:xfrm>
            <a:off x="3235569" y="2392239"/>
            <a:ext cx="5483882" cy="2784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0"/>
                                        </p:tgtEl>
                                        <p:attrNameLst>
                                          <p:attrName>style.visibility</p:attrName>
                                        </p:attrNameLst>
                                      </p:cBhvr>
                                      <p:to>
                                        <p:strVal val="visible"/>
                                      </p:to>
                                    </p:set>
                                    <p:anim calcmode="lin" valueType="num">
                                      <p:cBhvr additive="base">
                                        <p:cTn dur="500"/>
                                        <p:tgtEl>
                                          <p:spTgt spid="6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1"/>
                                        </p:tgtEl>
                                        <p:attrNameLst>
                                          <p:attrName>style.visibility</p:attrName>
                                        </p:attrNameLst>
                                      </p:cBhvr>
                                      <p:to>
                                        <p:strVal val="visible"/>
                                      </p:to>
                                    </p:set>
                                    <p:anim calcmode="lin" valueType="num">
                                      <p:cBhvr additive="base">
                                        <p:cTn dur="500"/>
                                        <p:tgtEl>
                                          <p:spTgt spid="6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b="1" lang="en-US">
                <a:solidFill>
                  <a:srgbClr val="000099"/>
                </a:solidFill>
              </a:rPr>
              <a:t>Further Minimization of DFA</a:t>
            </a:r>
            <a:endParaRPr/>
          </a:p>
        </p:txBody>
      </p:sp>
      <p:sp>
        <p:nvSpPr>
          <p:cNvPr id="647" name="Google Shape;647;p75"/>
          <p:cNvSpPr txBox="1"/>
          <p:nvPr>
            <p:ph idx="1" type="body"/>
          </p:nvPr>
        </p:nvSpPr>
        <p:spPr>
          <a:xfrm>
            <a:off x="457200" y="1600200"/>
            <a:ext cx="4241409" cy="4525963"/>
          </a:xfrm>
          <a:prstGeom prst="rect">
            <a:avLst/>
          </a:prstGeom>
          <a:noFill/>
          <a:ln>
            <a:noFill/>
          </a:ln>
        </p:spPr>
        <p:txBody>
          <a:bodyPr anchorCtr="0" anchor="t" bIns="45700" lIns="91425" spcFirstLastPara="1" rIns="91425" wrap="square" tIns="45700">
            <a:normAutofit fontScale="62500" lnSpcReduction="20000"/>
          </a:bodyPr>
          <a:lstStyle/>
          <a:p>
            <a:pPr indent="-342900" lvl="0" marL="457200" rtl="0" algn="l">
              <a:lnSpc>
                <a:spcPct val="100000"/>
              </a:lnSpc>
              <a:spcBef>
                <a:spcPts val="360"/>
              </a:spcBef>
              <a:spcAft>
                <a:spcPts val="0"/>
              </a:spcAft>
              <a:buClr>
                <a:schemeClr val="dk1"/>
              </a:buClr>
              <a:buSzPct val="90000"/>
              <a:buChar char="•"/>
            </a:pPr>
            <a:r>
              <a:rPr b="1" lang="en-US">
                <a:solidFill>
                  <a:srgbClr val="000099"/>
                </a:solidFill>
              </a:rPr>
              <a:t>Unreachable States</a:t>
            </a:r>
            <a:endParaRPr/>
          </a:p>
          <a:p>
            <a:pPr indent="-342900" lvl="1" marL="914400" rtl="0" algn="l">
              <a:lnSpc>
                <a:spcPct val="100000"/>
              </a:lnSpc>
              <a:spcBef>
                <a:spcPts val="360"/>
              </a:spcBef>
              <a:spcAft>
                <a:spcPts val="0"/>
              </a:spcAft>
              <a:buSzPct val="102857"/>
              <a:buChar char="–"/>
            </a:pPr>
            <a:r>
              <a:rPr lang="en-US"/>
              <a:t>A state is said to be an ‘unreachable state’ if it cannot be reached from the initial state on reading any input symbol. Hence must be removed.</a:t>
            </a:r>
            <a:endParaRPr/>
          </a:p>
          <a:p>
            <a:pPr indent="-342900" lvl="1" marL="914400" rtl="0" algn="l">
              <a:lnSpc>
                <a:spcPct val="100000"/>
              </a:lnSpc>
              <a:spcBef>
                <a:spcPts val="360"/>
              </a:spcBef>
              <a:spcAft>
                <a:spcPts val="0"/>
              </a:spcAft>
              <a:buSzPct val="102857"/>
              <a:buChar char="–"/>
            </a:pPr>
            <a:r>
              <a:rPr b="1" lang="en-US">
                <a:solidFill>
                  <a:srgbClr val="000099"/>
                </a:solidFill>
              </a:rPr>
              <a:t>E.g. states 2, 3, 4, 8 are unreachable states</a:t>
            </a:r>
            <a:endParaRPr/>
          </a:p>
          <a:p>
            <a:pPr indent="-342900" lvl="0" marL="457200" rtl="0" algn="l">
              <a:lnSpc>
                <a:spcPct val="100000"/>
              </a:lnSpc>
              <a:spcBef>
                <a:spcPts val="360"/>
              </a:spcBef>
              <a:spcAft>
                <a:spcPts val="0"/>
              </a:spcAft>
              <a:buClr>
                <a:schemeClr val="dk1"/>
              </a:buClr>
              <a:buSzPct val="90000"/>
              <a:buChar char="•"/>
            </a:pPr>
            <a:r>
              <a:rPr b="1" lang="en-US">
                <a:solidFill>
                  <a:srgbClr val="000099"/>
                </a:solidFill>
              </a:rPr>
              <a:t>Dead States</a:t>
            </a:r>
            <a:endParaRPr/>
          </a:p>
          <a:p>
            <a:pPr indent="-342900" lvl="1" marL="914400" rtl="0" algn="l">
              <a:lnSpc>
                <a:spcPct val="100000"/>
              </a:lnSpc>
              <a:spcBef>
                <a:spcPts val="360"/>
              </a:spcBef>
              <a:spcAft>
                <a:spcPts val="0"/>
              </a:spcAft>
              <a:buSzPct val="102857"/>
              <a:buChar char="–"/>
            </a:pPr>
            <a:r>
              <a:rPr lang="en-US"/>
              <a:t>These are the states which has no outgoing transitions  except to themselves. These are also called as trap states because once entered there is no escape.</a:t>
            </a:r>
            <a:endParaRPr/>
          </a:p>
          <a:p>
            <a:pPr indent="-342900" lvl="1" marL="914400" rtl="0" algn="l">
              <a:lnSpc>
                <a:spcPct val="100000"/>
              </a:lnSpc>
              <a:spcBef>
                <a:spcPts val="360"/>
              </a:spcBef>
              <a:spcAft>
                <a:spcPts val="0"/>
              </a:spcAft>
              <a:buSzPct val="102857"/>
              <a:buChar char="–"/>
            </a:pPr>
            <a:r>
              <a:rPr lang="en-US"/>
              <a:t>These dead states must be removed in order to minimize the DFA</a:t>
            </a:r>
            <a:r>
              <a:rPr b="1" lang="en-US">
                <a:solidFill>
                  <a:srgbClr val="000099"/>
                </a:solidFill>
              </a:rPr>
              <a:t>. </a:t>
            </a:r>
            <a:endParaRPr/>
          </a:p>
        </p:txBody>
      </p:sp>
      <p:sp>
        <p:nvSpPr>
          <p:cNvPr id="648" name="Google Shape;648;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49" name="Google Shape;649;p75"/>
          <p:cNvPicPr preferRelativeResize="0"/>
          <p:nvPr/>
        </p:nvPicPr>
        <p:blipFill rotWithShape="1">
          <a:blip r:embed="rId3">
            <a:alphaModFix/>
          </a:blip>
          <a:srcRect b="0" l="0" r="0" t="0"/>
          <a:stretch/>
        </p:blipFill>
        <p:spPr>
          <a:xfrm>
            <a:off x="4656406" y="2518849"/>
            <a:ext cx="4487594" cy="227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7">
                                            <p:txEl>
                                              <p:pRg end="0" st="0"/>
                                            </p:txEl>
                                          </p:spTgt>
                                        </p:tgtEl>
                                        <p:attrNameLst>
                                          <p:attrName>style.visibility</p:attrName>
                                        </p:attrNameLst>
                                      </p:cBhvr>
                                      <p:to>
                                        <p:strVal val="visible"/>
                                      </p:to>
                                    </p:set>
                                    <p:anim calcmode="lin" valueType="num">
                                      <p:cBhvr additive="base">
                                        <p:cTn dur="500"/>
                                        <p:tgtEl>
                                          <p:spTgt spid="64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7">
                                            <p:txEl>
                                              <p:pRg end="1" st="1"/>
                                            </p:txEl>
                                          </p:spTgt>
                                        </p:tgtEl>
                                        <p:attrNameLst>
                                          <p:attrName>style.visibility</p:attrName>
                                        </p:attrNameLst>
                                      </p:cBhvr>
                                      <p:to>
                                        <p:strVal val="visible"/>
                                      </p:to>
                                    </p:set>
                                    <p:anim calcmode="lin" valueType="num">
                                      <p:cBhvr additive="base">
                                        <p:cTn dur="500"/>
                                        <p:tgtEl>
                                          <p:spTgt spid="64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7">
                                            <p:txEl>
                                              <p:pRg end="2" st="2"/>
                                            </p:txEl>
                                          </p:spTgt>
                                        </p:tgtEl>
                                        <p:attrNameLst>
                                          <p:attrName>style.visibility</p:attrName>
                                        </p:attrNameLst>
                                      </p:cBhvr>
                                      <p:to>
                                        <p:strVal val="visible"/>
                                      </p:to>
                                    </p:set>
                                    <p:anim calcmode="lin" valueType="num">
                                      <p:cBhvr additive="base">
                                        <p:cTn dur="500"/>
                                        <p:tgtEl>
                                          <p:spTgt spid="64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7">
                                            <p:txEl>
                                              <p:pRg end="3" st="3"/>
                                            </p:txEl>
                                          </p:spTgt>
                                        </p:tgtEl>
                                        <p:attrNameLst>
                                          <p:attrName>style.visibility</p:attrName>
                                        </p:attrNameLst>
                                      </p:cBhvr>
                                      <p:to>
                                        <p:strVal val="visible"/>
                                      </p:to>
                                    </p:set>
                                    <p:anim calcmode="lin" valueType="num">
                                      <p:cBhvr additive="base">
                                        <p:cTn dur="500"/>
                                        <p:tgtEl>
                                          <p:spTgt spid="64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7">
                                            <p:txEl>
                                              <p:pRg end="4" st="4"/>
                                            </p:txEl>
                                          </p:spTgt>
                                        </p:tgtEl>
                                        <p:attrNameLst>
                                          <p:attrName>style.visibility</p:attrName>
                                        </p:attrNameLst>
                                      </p:cBhvr>
                                      <p:to>
                                        <p:strVal val="visible"/>
                                      </p:to>
                                    </p:set>
                                    <p:anim calcmode="lin" valueType="num">
                                      <p:cBhvr additive="base">
                                        <p:cTn dur="500"/>
                                        <p:tgtEl>
                                          <p:spTgt spid="64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7">
                                            <p:txEl>
                                              <p:pRg end="5" st="5"/>
                                            </p:txEl>
                                          </p:spTgt>
                                        </p:tgtEl>
                                        <p:attrNameLst>
                                          <p:attrName>style.visibility</p:attrName>
                                        </p:attrNameLst>
                                      </p:cBhvr>
                                      <p:to>
                                        <p:strVal val="visible"/>
                                      </p:to>
                                    </p:set>
                                    <p:anim calcmode="lin" valueType="num">
                                      <p:cBhvr additive="base">
                                        <p:cTn dur="500"/>
                                        <p:tgtEl>
                                          <p:spTgt spid="64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500"/>
                                        <p:tgtEl>
                                          <p:spTgt spid="6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a:solidFill>
                  <a:srgbClr val="000099"/>
                </a:solidFill>
              </a:rPr>
              <a:t>Minimized DFA</a:t>
            </a:r>
            <a:endParaRPr/>
          </a:p>
        </p:txBody>
      </p:sp>
      <p:sp>
        <p:nvSpPr>
          <p:cNvPr id="655" name="Google Shape;655;p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656" name="Google Shape;656;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57" name="Google Shape;657;p76"/>
          <p:cNvPicPr preferRelativeResize="0"/>
          <p:nvPr/>
        </p:nvPicPr>
        <p:blipFill rotWithShape="1">
          <a:blip r:embed="rId3">
            <a:alphaModFix/>
          </a:blip>
          <a:srcRect b="0" l="0" r="0" t="0"/>
          <a:stretch/>
        </p:blipFill>
        <p:spPr>
          <a:xfrm>
            <a:off x="0" y="880477"/>
            <a:ext cx="2788920" cy="5566220"/>
          </a:xfrm>
          <a:prstGeom prst="rect">
            <a:avLst/>
          </a:prstGeom>
          <a:noFill/>
          <a:ln>
            <a:noFill/>
          </a:ln>
        </p:spPr>
      </p:pic>
      <p:pic>
        <p:nvPicPr>
          <p:cNvPr id="658" name="Google Shape;658;p76"/>
          <p:cNvPicPr preferRelativeResize="0"/>
          <p:nvPr/>
        </p:nvPicPr>
        <p:blipFill rotWithShape="1">
          <a:blip r:embed="rId4">
            <a:alphaModFix/>
          </a:blip>
          <a:srcRect b="0" l="0" r="0" t="0"/>
          <a:stretch/>
        </p:blipFill>
        <p:spPr>
          <a:xfrm>
            <a:off x="2851491" y="3882683"/>
            <a:ext cx="6053358" cy="2792437"/>
          </a:xfrm>
          <a:prstGeom prst="rect">
            <a:avLst/>
          </a:prstGeom>
          <a:noFill/>
          <a:ln>
            <a:noFill/>
          </a:ln>
        </p:spPr>
      </p:pic>
      <p:pic>
        <p:nvPicPr>
          <p:cNvPr id="659" name="Google Shape;659;p76"/>
          <p:cNvPicPr preferRelativeResize="0"/>
          <p:nvPr/>
        </p:nvPicPr>
        <p:blipFill rotWithShape="1">
          <a:blip r:embed="rId5">
            <a:alphaModFix/>
          </a:blip>
          <a:srcRect b="0" l="0" r="0" t="0"/>
          <a:stretch/>
        </p:blipFill>
        <p:spPr>
          <a:xfrm>
            <a:off x="2734188" y="1280892"/>
            <a:ext cx="6044051" cy="26158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500"/>
                                        <p:tgtEl>
                                          <p:spTgt spid="6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500"/>
                                        <p:tgtEl>
                                          <p:spTgt spid="6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8"/>
                                        </p:tgtEl>
                                        <p:attrNameLst>
                                          <p:attrName>style.visibility</p:attrName>
                                        </p:attrNameLst>
                                      </p:cBhvr>
                                      <p:to>
                                        <p:strVal val="visible"/>
                                      </p:to>
                                    </p:set>
                                    <p:anim calcmode="lin" valueType="num">
                                      <p:cBhvr additive="base">
                                        <p:cTn dur="500"/>
                                        <p:tgtEl>
                                          <p:spTgt spid="6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107" name="Google Shape;10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8" name="Google Shape;108;p34"/>
          <p:cNvPicPr preferRelativeResize="0"/>
          <p:nvPr/>
        </p:nvPicPr>
        <p:blipFill rotWithShape="1">
          <a:blip r:embed="rId3">
            <a:alphaModFix/>
          </a:blip>
          <a:srcRect b="0" l="0" r="0" t="0"/>
          <a:stretch/>
        </p:blipFill>
        <p:spPr>
          <a:xfrm>
            <a:off x="0" y="1073241"/>
            <a:ext cx="9144000" cy="3445344"/>
          </a:xfrm>
          <a:prstGeom prst="rect">
            <a:avLst/>
          </a:prstGeom>
          <a:noFill/>
          <a:ln>
            <a:noFill/>
          </a:ln>
        </p:spPr>
      </p:pic>
      <p:sp>
        <p:nvSpPr>
          <p:cNvPr id="109" name="Google Shape;109;p34"/>
          <p:cNvSpPr txBox="1"/>
          <p:nvPr>
            <p:ph type="title"/>
          </p:nvPr>
        </p:nvSpPr>
        <p:spPr>
          <a:xfrm>
            <a:off x="457200" y="274638"/>
            <a:ext cx="8229600" cy="45719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a:t>Basic Machine Examples(Cntd..)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65" name="Google Shape;665;p77"/>
          <p:cNvPicPr preferRelativeResize="0"/>
          <p:nvPr/>
        </p:nvPicPr>
        <p:blipFill rotWithShape="1">
          <a:blip r:embed="rId3">
            <a:alphaModFix/>
          </a:blip>
          <a:srcRect b="0" l="0" r="0" t="0"/>
          <a:stretch/>
        </p:blipFill>
        <p:spPr>
          <a:xfrm>
            <a:off x="120509" y="891560"/>
            <a:ext cx="3518429" cy="1711491"/>
          </a:xfrm>
          <a:prstGeom prst="rect">
            <a:avLst/>
          </a:prstGeom>
          <a:noFill/>
          <a:ln>
            <a:noFill/>
          </a:ln>
        </p:spPr>
      </p:pic>
      <p:pic>
        <p:nvPicPr>
          <p:cNvPr id="666" name="Google Shape;666;p77"/>
          <p:cNvPicPr preferRelativeResize="0"/>
          <p:nvPr/>
        </p:nvPicPr>
        <p:blipFill rotWithShape="1">
          <a:blip r:embed="rId4">
            <a:alphaModFix/>
          </a:blip>
          <a:srcRect b="0" l="0" r="0" t="0"/>
          <a:stretch/>
        </p:blipFill>
        <p:spPr>
          <a:xfrm>
            <a:off x="4572000" y="1278294"/>
            <a:ext cx="2811668" cy="1442062"/>
          </a:xfrm>
          <a:prstGeom prst="rect">
            <a:avLst/>
          </a:prstGeom>
          <a:noFill/>
          <a:ln>
            <a:noFill/>
          </a:ln>
        </p:spPr>
      </p:pic>
      <p:pic>
        <p:nvPicPr>
          <p:cNvPr id="667" name="Google Shape;667;p77"/>
          <p:cNvPicPr preferRelativeResize="0"/>
          <p:nvPr/>
        </p:nvPicPr>
        <p:blipFill rotWithShape="1">
          <a:blip r:embed="rId5">
            <a:alphaModFix/>
          </a:blip>
          <a:srcRect b="0" l="0" r="0" t="0"/>
          <a:stretch/>
        </p:blipFill>
        <p:spPr>
          <a:xfrm>
            <a:off x="3064930" y="5076107"/>
            <a:ext cx="3488270" cy="693907"/>
          </a:xfrm>
          <a:prstGeom prst="rect">
            <a:avLst/>
          </a:prstGeom>
          <a:noFill/>
          <a:ln>
            <a:noFill/>
          </a:ln>
        </p:spPr>
      </p:pic>
      <p:pic>
        <p:nvPicPr>
          <p:cNvPr id="668" name="Google Shape;668;p77"/>
          <p:cNvPicPr preferRelativeResize="0"/>
          <p:nvPr/>
        </p:nvPicPr>
        <p:blipFill rotWithShape="1">
          <a:blip r:embed="rId6">
            <a:alphaModFix/>
          </a:blip>
          <a:srcRect b="0" l="0" r="0" t="0"/>
          <a:stretch/>
        </p:blipFill>
        <p:spPr>
          <a:xfrm>
            <a:off x="3071159" y="5877584"/>
            <a:ext cx="3553584" cy="1008479"/>
          </a:xfrm>
          <a:prstGeom prst="rect">
            <a:avLst/>
          </a:prstGeom>
          <a:noFill/>
          <a:ln>
            <a:noFill/>
          </a:ln>
        </p:spPr>
      </p:pic>
      <p:pic>
        <p:nvPicPr>
          <p:cNvPr id="669" name="Google Shape;669;p77"/>
          <p:cNvPicPr preferRelativeResize="0"/>
          <p:nvPr/>
        </p:nvPicPr>
        <p:blipFill rotWithShape="1">
          <a:blip r:embed="rId7">
            <a:alphaModFix/>
          </a:blip>
          <a:srcRect b="0" l="0" r="0" t="0"/>
          <a:stretch/>
        </p:blipFill>
        <p:spPr>
          <a:xfrm>
            <a:off x="0" y="3143748"/>
            <a:ext cx="1851930" cy="1140749"/>
          </a:xfrm>
          <a:prstGeom prst="rect">
            <a:avLst/>
          </a:prstGeom>
          <a:noFill/>
          <a:ln>
            <a:noFill/>
          </a:ln>
        </p:spPr>
      </p:pic>
      <p:pic>
        <p:nvPicPr>
          <p:cNvPr id="670" name="Google Shape;670;p77"/>
          <p:cNvPicPr preferRelativeResize="0"/>
          <p:nvPr/>
        </p:nvPicPr>
        <p:blipFill rotWithShape="1">
          <a:blip r:embed="rId8">
            <a:alphaModFix/>
          </a:blip>
          <a:srcRect b="0" l="0" r="0" t="0"/>
          <a:stretch/>
        </p:blipFill>
        <p:spPr>
          <a:xfrm>
            <a:off x="2189209" y="3153893"/>
            <a:ext cx="3401207" cy="1339174"/>
          </a:xfrm>
          <a:prstGeom prst="rect">
            <a:avLst/>
          </a:prstGeom>
          <a:noFill/>
          <a:ln>
            <a:noFill/>
          </a:ln>
        </p:spPr>
      </p:pic>
      <p:pic>
        <p:nvPicPr>
          <p:cNvPr id="671" name="Google Shape;671;p77"/>
          <p:cNvPicPr preferRelativeResize="0"/>
          <p:nvPr/>
        </p:nvPicPr>
        <p:blipFill rotWithShape="1">
          <a:blip r:embed="rId9">
            <a:alphaModFix/>
          </a:blip>
          <a:srcRect b="0" l="0" r="0" t="0"/>
          <a:stretch/>
        </p:blipFill>
        <p:spPr>
          <a:xfrm>
            <a:off x="5927695" y="3143748"/>
            <a:ext cx="2724539" cy="1442062"/>
          </a:xfrm>
          <a:prstGeom prst="rect">
            <a:avLst/>
          </a:prstGeom>
          <a:noFill/>
          <a:ln>
            <a:noFill/>
          </a:ln>
        </p:spPr>
      </p:pic>
      <p:pic>
        <p:nvPicPr>
          <p:cNvPr id="672" name="Google Shape;672;p77"/>
          <p:cNvPicPr preferRelativeResize="0"/>
          <p:nvPr/>
        </p:nvPicPr>
        <p:blipFill rotWithShape="1">
          <a:blip r:embed="rId10">
            <a:alphaModFix/>
          </a:blip>
          <a:srcRect b="0" l="0" r="0" t="0"/>
          <a:stretch/>
        </p:blipFill>
        <p:spPr>
          <a:xfrm>
            <a:off x="0" y="5043908"/>
            <a:ext cx="3142704" cy="1771617"/>
          </a:xfrm>
          <a:prstGeom prst="rect">
            <a:avLst/>
          </a:prstGeom>
          <a:noFill/>
          <a:ln>
            <a:noFill/>
          </a:ln>
        </p:spPr>
      </p:pic>
      <p:pic>
        <p:nvPicPr>
          <p:cNvPr id="673" name="Google Shape;673;p77"/>
          <p:cNvPicPr preferRelativeResize="0"/>
          <p:nvPr/>
        </p:nvPicPr>
        <p:blipFill rotWithShape="1">
          <a:blip r:embed="rId11">
            <a:alphaModFix/>
          </a:blip>
          <a:srcRect b="0" l="0" r="0" t="0"/>
          <a:stretch/>
        </p:blipFill>
        <p:spPr>
          <a:xfrm>
            <a:off x="6553201" y="4660333"/>
            <a:ext cx="2590800" cy="2225730"/>
          </a:xfrm>
          <a:prstGeom prst="rect">
            <a:avLst/>
          </a:prstGeom>
          <a:noFill/>
          <a:ln>
            <a:noFill/>
          </a:ln>
        </p:spPr>
      </p:pic>
      <p:pic>
        <p:nvPicPr>
          <p:cNvPr id="674" name="Google Shape;674;p77"/>
          <p:cNvPicPr preferRelativeResize="0"/>
          <p:nvPr/>
        </p:nvPicPr>
        <p:blipFill rotWithShape="1">
          <a:blip r:embed="rId12">
            <a:alphaModFix/>
          </a:blip>
          <a:srcRect b="0" l="0" r="0" t="0"/>
          <a:stretch/>
        </p:blipFill>
        <p:spPr>
          <a:xfrm>
            <a:off x="0" y="54261"/>
            <a:ext cx="9144000" cy="8278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500"/>
                                        <p:tgtEl>
                                          <p:spTgt spid="6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0"/>
                                        </p:tgtEl>
                                        <p:attrNameLst>
                                          <p:attrName>style.visibility</p:attrName>
                                        </p:attrNameLst>
                                      </p:cBhvr>
                                      <p:to>
                                        <p:strVal val="visible"/>
                                      </p:to>
                                    </p:set>
                                    <p:anim calcmode="lin" valueType="num">
                                      <p:cBhvr additive="base">
                                        <p:cTn dur="500"/>
                                        <p:tgtEl>
                                          <p:spTgt spid="6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500"/>
                                        <p:tgtEl>
                                          <p:spTgt spid="6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500"/>
                                        <p:tgtEl>
                                          <p:spTgt spid="6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500"/>
                                        <p:tgtEl>
                                          <p:spTgt spid="6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500"/>
                                        <p:tgtEl>
                                          <p:spTgt spid="6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500"/>
                                        <p:tgtEl>
                                          <p:spTgt spid="6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0" name="Google Shape;680;p78"/>
          <p:cNvPicPr preferRelativeResize="0"/>
          <p:nvPr/>
        </p:nvPicPr>
        <p:blipFill rotWithShape="1">
          <a:blip r:embed="rId3">
            <a:alphaModFix/>
          </a:blip>
          <a:srcRect b="0" l="0" r="0" t="0"/>
          <a:stretch/>
        </p:blipFill>
        <p:spPr>
          <a:xfrm>
            <a:off x="239442" y="69979"/>
            <a:ext cx="7271701" cy="320364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7" name="Google Shape;687;p79"/>
          <p:cNvPicPr preferRelativeResize="0"/>
          <p:nvPr/>
        </p:nvPicPr>
        <p:blipFill rotWithShape="1">
          <a:blip r:embed="rId3">
            <a:alphaModFix/>
          </a:blip>
          <a:srcRect b="0" l="0" r="0" t="0"/>
          <a:stretch/>
        </p:blipFill>
        <p:spPr>
          <a:xfrm>
            <a:off x="0" y="44451"/>
            <a:ext cx="9144000" cy="1355141"/>
          </a:xfrm>
          <a:prstGeom prst="rect">
            <a:avLst/>
          </a:prstGeom>
          <a:noFill/>
          <a:ln>
            <a:noFill/>
          </a:ln>
        </p:spPr>
      </p:pic>
      <p:pic>
        <p:nvPicPr>
          <p:cNvPr id="688" name="Google Shape;688;p79"/>
          <p:cNvPicPr preferRelativeResize="0"/>
          <p:nvPr/>
        </p:nvPicPr>
        <p:blipFill rotWithShape="1">
          <a:blip r:embed="rId4">
            <a:alphaModFix/>
          </a:blip>
          <a:srcRect b="0" l="0" r="0" t="0"/>
          <a:stretch/>
        </p:blipFill>
        <p:spPr>
          <a:xfrm>
            <a:off x="0" y="1515898"/>
            <a:ext cx="7324531" cy="1227793"/>
          </a:xfrm>
          <a:prstGeom prst="rect">
            <a:avLst/>
          </a:prstGeom>
          <a:noFill/>
          <a:ln>
            <a:noFill/>
          </a:ln>
        </p:spPr>
      </p:pic>
      <p:pic>
        <p:nvPicPr>
          <p:cNvPr id="689" name="Google Shape;689;p79"/>
          <p:cNvPicPr preferRelativeResize="0"/>
          <p:nvPr/>
        </p:nvPicPr>
        <p:blipFill rotWithShape="1">
          <a:blip r:embed="rId5">
            <a:alphaModFix/>
          </a:blip>
          <a:srcRect b="0" l="0" r="0" t="0"/>
          <a:stretch/>
        </p:blipFill>
        <p:spPr>
          <a:xfrm>
            <a:off x="74645" y="2743692"/>
            <a:ext cx="9144000" cy="271471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95" name="Google Shape;695;p80"/>
          <p:cNvPicPr preferRelativeResize="0"/>
          <p:nvPr/>
        </p:nvPicPr>
        <p:blipFill rotWithShape="1">
          <a:blip r:embed="rId3">
            <a:alphaModFix/>
          </a:blip>
          <a:srcRect b="0" l="0" r="0" t="0"/>
          <a:stretch/>
        </p:blipFill>
        <p:spPr>
          <a:xfrm>
            <a:off x="0" y="-1"/>
            <a:ext cx="9144000" cy="1166327"/>
          </a:xfrm>
          <a:prstGeom prst="rect">
            <a:avLst/>
          </a:prstGeom>
          <a:noFill/>
          <a:ln>
            <a:noFill/>
          </a:ln>
        </p:spPr>
      </p:pic>
      <p:pic>
        <p:nvPicPr>
          <p:cNvPr id="696" name="Google Shape;696;p80"/>
          <p:cNvPicPr preferRelativeResize="0"/>
          <p:nvPr/>
        </p:nvPicPr>
        <p:blipFill rotWithShape="1">
          <a:blip r:embed="rId4">
            <a:alphaModFix/>
          </a:blip>
          <a:srcRect b="0" l="0" r="0" t="0"/>
          <a:stretch/>
        </p:blipFill>
        <p:spPr>
          <a:xfrm>
            <a:off x="0" y="1313074"/>
            <a:ext cx="5141167" cy="1542094"/>
          </a:xfrm>
          <a:prstGeom prst="rect">
            <a:avLst/>
          </a:prstGeom>
          <a:noFill/>
          <a:ln>
            <a:noFill/>
          </a:ln>
        </p:spPr>
      </p:pic>
      <p:pic>
        <p:nvPicPr>
          <p:cNvPr id="697" name="Google Shape;697;p80"/>
          <p:cNvPicPr preferRelativeResize="0"/>
          <p:nvPr/>
        </p:nvPicPr>
        <p:blipFill rotWithShape="1">
          <a:blip r:embed="rId5">
            <a:alphaModFix/>
          </a:blip>
          <a:srcRect b="0" l="0" r="0" t="0"/>
          <a:stretch/>
        </p:blipFill>
        <p:spPr>
          <a:xfrm>
            <a:off x="1073020" y="2844396"/>
            <a:ext cx="5057192" cy="916941"/>
          </a:xfrm>
          <a:prstGeom prst="rect">
            <a:avLst/>
          </a:prstGeom>
          <a:noFill/>
          <a:ln>
            <a:noFill/>
          </a:ln>
        </p:spPr>
      </p:pic>
      <p:sp>
        <p:nvSpPr>
          <p:cNvPr id="698" name="Google Shape;698;p80"/>
          <p:cNvSpPr txBox="1"/>
          <p:nvPr/>
        </p:nvSpPr>
        <p:spPr>
          <a:xfrm>
            <a:off x="177282" y="3965510"/>
            <a:ext cx="905069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Thus in Mealy machine, output depends on both the current state as well as current input symbol</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04" name="Google Shape;704;p81"/>
          <p:cNvPicPr preferRelativeResize="0"/>
          <p:nvPr/>
        </p:nvPicPr>
        <p:blipFill rotWithShape="1">
          <a:blip r:embed="rId3">
            <a:alphaModFix/>
          </a:blip>
          <a:srcRect b="0" l="0" r="0" t="0"/>
          <a:stretch/>
        </p:blipFill>
        <p:spPr>
          <a:xfrm>
            <a:off x="0" y="0"/>
            <a:ext cx="9144000" cy="755780"/>
          </a:xfrm>
          <a:prstGeom prst="rect">
            <a:avLst/>
          </a:prstGeom>
          <a:noFill/>
          <a:ln>
            <a:noFill/>
          </a:ln>
        </p:spPr>
      </p:pic>
      <p:pic>
        <p:nvPicPr>
          <p:cNvPr id="705" name="Google Shape;705;p81"/>
          <p:cNvPicPr preferRelativeResize="0"/>
          <p:nvPr/>
        </p:nvPicPr>
        <p:blipFill rotWithShape="1">
          <a:blip r:embed="rId4">
            <a:alphaModFix/>
          </a:blip>
          <a:srcRect b="0" l="0" r="0" t="0"/>
          <a:stretch/>
        </p:blipFill>
        <p:spPr>
          <a:xfrm>
            <a:off x="235367" y="1816465"/>
            <a:ext cx="2479841" cy="1627762"/>
          </a:xfrm>
          <a:prstGeom prst="rect">
            <a:avLst/>
          </a:prstGeom>
          <a:noFill/>
          <a:ln>
            <a:noFill/>
          </a:ln>
        </p:spPr>
      </p:pic>
      <p:pic>
        <p:nvPicPr>
          <p:cNvPr id="706" name="Google Shape;706;p81"/>
          <p:cNvPicPr preferRelativeResize="0"/>
          <p:nvPr/>
        </p:nvPicPr>
        <p:blipFill rotWithShape="1">
          <a:blip r:embed="rId5">
            <a:alphaModFix/>
          </a:blip>
          <a:srcRect b="0" l="0" r="0" t="0"/>
          <a:stretch/>
        </p:blipFill>
        <p:spPr>
          <a:xfrm>
            <a:off x="1472098" y="1024185"/>
            <a:ext cx="2952750" cy="523875"/>
          </a:xfrm>
          <a:prstGeom prst="rect">
            <a:avLst/>
          </a:prstGeom>
          <a:noFill/>
          <a:ln>
            <a:noFill/>
          </a:ln>
        </p:spPr>
      </p:pic>
      <p:pic>
        <p:nvPicPr>
          <p:cNvPr id="707" name="Google Shape;707;p81"/>
          <p:cNvPicPr preferRelativeResize="0"/>
          <p:nvPr/>
        </p:nvPicPr>
        <p:blipFill rotWithShape="1">
          <a:blip r:embed="rId6">
            <a:alphaModFix/>
          </a:blip>
          <a:srcRect b="0" l="0" r="0" t="0"/>
          <a:stretch/>
        </p:blipFill>
        <p:spPr>
          <a:xfrm>
            <a:off x="3790366" y="1816465"/>
            <a:ext cx="2851715" cy="2606245"/>
          </a:xfrm>
          <a:prstGeom prst="rect">
            <a:avLst/>
          </a:prstGeom>
          <a:noFill/>
          <a:ln>
            <a:noFill/>
          </a:ln>
        </p:spPr>
      </p:pic>
      <p:pic>
        <p:nvPicPr>
          <p:cNvPr id="708" name="Google Shape;708;p81"/>
          <p:cNvPicPr preferRelativeResize="0"/>
          <p:nvPr/>
        </p:nvPicPr>
        <p:blipFill rotWithShape="1">
          <a:blip r:embed="rId7">
            <a:alphaModFix/>
          </a:blip>
          <a:srcRect b="0" l="0" r="0" t="0"/>
          <a:stretch/>
        </p:blipFill>
        <p:spPr>
          <a:xfrm>
            <a:off x="380882" y="4935893"/>
            <a:ext cx="6261199" cy="17855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500"/>
                                        <p:tgtEl>
                                          <p:spTgt spid="7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5"/>
                                        </p:tgtEl>
                                        <p:attrNameLst>
                                          <p:attrName>style.visibility</p:attrName>
                                        </p:attrNameLst>
                                      </p:cBhvr>
                                      <p:to>
                                        <p:strVal val="visible"/>
                                      </p:to>
                                    </p:set>
                                    <p:anim calcmode="lin" valueType="num">
                                      <p:cBhvr additive="base">
                                        <p:cTn dur="500"/>
                                        <p:tgtEl>
                                          <p:spTgt spid="7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7"/>
                                        </p:tgtEl>
                                        <p:attrNameLst>
                                          <p:attrName>style.visibility</p:attrName>
                                        </p:attrNameLst>
                                      </p:cBhvr>
                                      <p:to>
                                        <p:strVal val="visible"/>
                                      </p:to>
                                    </p:set>
                                    <p:anim calcmode="lin" valueType="num">
                                      <p:cBhvr additive="base">
                                        <p:cTn dur="500"/>
                                        <p:tgtEl>
                                          <p:spTgt spid="7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8"/>
                                        </p:tgtEl>
                                        <p:attrNameLst>
                                          <p:attrName>style.visibility</p:attrName>
                                        </p:attrNameLst>
                                      </p:cBhvr>
                                      <p:to>
                                        <p:strVal val="visible"/>
                                      </p:to>
                                    </p:set>
                                    <p:anim calcmode="lin" valueType="num">
                                      <p:cBhvr additive="base">
                                        <p:cTn dur="500"/>
                                        <p:tgtEl>
                                          <p:spTgt spid="7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14" name="Google Shape;714;p82"/>
          <p:cNvPicPr preferRelativeResize="0"/>
          <p:nvPr/>
        </p:nvPicPr>
        <p:blipFill rotWithShape="1">
          <a:blip r:embed="rId3">
            <a:alphaModFix/>
          </a:blip>
          <a:srcRect b="0" l="0" r="0" t="0"/>
          <a:stretch/>
        </p:blipFill>
        <p:spPr>
          <a:xfrm>
            <a:off x="0" y="0"/>
            <a:ext cx="9144000" cy="755780"/>
          </a:xfrm>
          <a:prstGeom prst="rect">
            <a:avLst/>
          </a:prstGeom>
          <a:noFill/>
          <a:ln>
            <a:noFill/>
          </a:ln>
        </p:spPr>
      </p:pic>
      <p:pic>
        <p:nvPicPr>
          <p:cNvPr id="715" name="Google Shape;715;p82"/>
          <p:cNvPicPr preferRelativeResize="0"/>
          <p:nvPr/>
        </p:nvPicPr>
        <p:blipFill rotWithShape="1">
          <a:blip r:embed="rId4">
            <a:alphaModFix/>
          </a:blip>
          <a:srcRect b="0" l="0" r="0" t="0"/>
          <a:stretch/>
        </p:blipFill>
        <p:spPr>
          <a:xfrm>
            <a:off x="1472098" y="1024185"/>
            <a:ext cx="2952750" cy="523875"/>
          </a:xfrm>
          <a:prstGeom prst="rect">
            <a:avLst/>
          </a:prstGeom>
          <a:noFill/>
          <a:ln>
            <a:noFill/>
          </a:ln>
        </p:spPr>
      </p:pic>
      <p:pic>
        <p:nvPicPr>
          <p:cNvPr id="716" name="Google Shape;716;p82"/>
          <p:cNvPicPr preferRelativeResize="0"/>
          <p:nvPr/>
        </p:nvPicPr>
        <p:blipFill rotWithShape="1">
          <a:blip r:embed="rId5">
            <a:alphaModFix/>
          </a:blip>
          <a:srcRect b="0" l="0" r="0" t="0"/>
          <a:stretch/>
        </p:blipFill>
        <p:spPr>
          <a:xfrm>
            <a:off x="174820" y="1443235"/>
            <a:ext cx="4250028" cy="2315184"/>
          </a:xfrm>
          <a:prstGeom prst="rect">
            <a:avLst/>
          </a:prstGeom>
          <a:noFill/>
          <a:ln>
            <a:noFill/>
          </a:ln>
        </p:spPr>
      </p:pic>
      <p:pic>
        <p:nvPicPr>
          <p:cNvPr id="717" name="Google Shape;717;p82"/>
          <p:cNvPicPr preferRelativeResize="0"/>
          <p:nvPr/>
        </p:nvPicPr>
        <p:blipFill rotWithShape="1">
          <a:blip r:embed="rId6">
            <a:alphaModFix/>
          </a:blip>
          <a:srcRect b="0" l="0" r="0" t="0"/>
          <a:stretch/>
        </p:blipFill>
        <p:spPr>
          <a:xfrm>
            <a:off x="4792913" y="1877737"/>
            <a:ext cx="4018208" cy="1717918"/>
          </a:xfrm>
          <a:prstGeom prst="rect">
            <a:avLst/>
          </a:prstGeom>
          <a:noFill/>
          <a:ln>
            <a:noFill/>
          </a:ln>
        </p:spPr>
      </p:pic>
      <p:pic>
        <p:nvPicPr>
          <p:cNvPr id="718" name="Google Shape;718;p82"/>
          <p:cNvPicPr preferRelativeResize="0"/>
          <p:nvPr/>
        </p:nvPicPr>
        <p:blipFill rotWithShape="1">
          <a:blip r:embed="rId7">
            <a:alphaModFix/>
          </a:blip>
          <a:srcRect b="0" l="0" r="0" t="0"/>
          <a:stretch/>
        </p:blipFill>
        <p:spPr>
          <a:xfrm>
            <a:off x="1887280" y="3937518"/>
            <a:ext cx="4790941" cy="26790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500"/>
                                        <p:tgtEl>
                                          <p:spTgt spid="7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500"/>
                                        <p:tgtEl>
                                          <p:spTgt spid="7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500"/>
                                        <p:tgtEl>
                                          <p:spTgt spid="7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500"/>
                                        <p:tgtEl>
                                          <p:spTgt spid="7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24" name="Google Shape;724;p83"/>
          <p:cNvPicPr preferRelativeResize="0"/>
          <p:nvPr/>
        </p:nvPicPr>
        <p:blipFill rotWithShape="1">
          <a:blip r:embed="rId3">
            <a:alphaModFix/>
          </a:blip>
          <a:srcRect b="0" l="0" r="0" t="0"/>
          <a:stretch/>
        </p:blipFill>
        <p:spPr>
          <a:xfrm>
            <a:off x="0" y="-31666"/>
            <a:ext cx="9144000" cy="647486"/>
          </a:xfrm>
          <a:prstGeom prst="rect">
            <a:avLst/>
          </a:prstGeom>
          <a:noFill/>
          <a:ln>
            <a:noFill/>
          </a:ln>
        </p:spPr>
      </p:pic>
      <p:pic>
        <p:nvPicPr>
          <p:cNvPr id="725" name="Google Shape;725;p83"/>
          <p:cNvPicPr preferRelativeResize="0"/>
          <p:nvPr/>
        </p:nvPicPr>
        <p:blipFill rotWithShape="1">
          <a:blip r:embed="rId4">
            <a:alphaModFix/>
          </a:blip>
          <a:srcRect b="0" l="0" r="0" t="0"/>
          <a:stretch/>
        </p:blipFill>
        <p:spPr>
          <a:xfrm>
            <a:off x="0" y="1548060"/>
            <a:ext cx="1107583" cy="382621"/>
          </a:xfrm>
          <a:prstGeom prst="rect">
            <a:avLst/>
          </a:prstGeom>
          <a:noFill/>
          <a:ln>
            <a:noFill/>
          </a:ln>
        </p:spPr>
      </p:pic>
      <p:pic>
        <p:nvPicPr>
          <p:cNvPr id="726" name="Google Shape;726;p83"/>
          <p:cNvPicPr preferRelativeResize="0"/>
          <p:nvPr/>
        </p:nvPicPr>
        <p:blipFill rotWithShape="1">
          <a:blip r:embed="rId5">
            <a:alphaModFix/>
          </a:blip>
          <a:srcRect b="0" l="0" r="0" t="0"/>
          <a:stretch/>
        </p:blipFill>
        <p:spPr>
          <a:xfrm>
            <a:off x="1472098" y="1024185"/>
            <a:ext cx="2952750" cy="523875"/>
          </a:xfrm>
          <a:prstGeom prst="rect">
            <a:avLst/>
          </a:prstGeom>
          <a:noFill/>
          <a:ln>
            <a:noFill/>
          </a:ln>
        </p:spPr>
      </p:pic>
      <p:pic>
        <p:nvPicPr>
          <p:cNvPr id="727" name="Google Shape;727;p83"/>
          <p:cNvPicPr preferRelativeResize="0"/>
          <p:nvPr/>
        </p:nvPicPr>
        <p:blipFill rotWithShape="1">
          <a:blip r:embed="rId6">
            <a:alphaModFix/>
          </a:blip>
          <a:srcRect b="0" l="0" r="0" t="0"/>
          <a:stretch/>
        </p:blipFill>
        <p:spPr>
          <a:xfrm>
            <a:off x="1" y="2043338"/>
            <a:ext cx="1107582" cy="306852"/>
          </a:xfrm>
          <a:prstGeom prst="rect">
            <a:avLst/>
          </a:prstGeom>
          <a:noFill/>
          <a:ln>
            <a:noFill/>
          </a:ln>
        </p:spPr>
      </p:pic>
      <p:pic>
        <p:nvPicPr>
          <p:cNvPr id="728" name="Google Shape;728;p83"/>
          <p:cNvPicPr preferRelativeResize="0"/>
          <p:nvPr/>
        </p:nvPicPr>
        <p:blipFill rotWithShape="1">
          <a:blip r:embed="rId7">
            <a:alphaModFix/>
          </a:blip>
          <a:srcRect b="0" l="0" r="0" t="0"/>
          <a:stretch/>
        </p:blipFill>
        <p:spPr>
          <a:xfrm>
            <a:off x="6022691" y="3099152"/>
            <a:ext cx="3194618" cy="2762655"/>
          </a:xfrm>
          <a:prstGeom prst="rect">
            <a:avLst/>
          </a:prstGeom>
          <a:noFill/>
          <a:ln>
            <a:noFill/>
          </a:ln>
        </p:spPr>
      </p:pic>
      <p:sp>
        <p:nvSpPr>
          <p:cNvPr id="729" name="Google Shape;729;p83"/>
          <p:cNvSpPr txBox="1"/>
          <p:nvPr/>
        </p:nvSpPr>
        <p:spPr>
          <a:xfrm>
            <a:off x="-389748" y="2688539"/>
            <a:ext cx="2433152" cy="286232"/>
          </a:xfrm>
          <a:prstGeom prst="rect">
            <a:avLst/>
          </a:prstGeom>
          <a:noFill/>
          <a:ln>
            <a:noFill/>
          </a:ln>
        </p:spPr>
        <p:txBody>
          <a:bodyPr anchorCtr="0" anchor="t" bIns="45700" lIns="91425" spcFirstLastPara="1" rIns="91425" wrap="square" tIns="45700">
            <a:spAutoFit/>
          </a:bodyPr>
          <a:lstStyle/>
          <a:p>
            <a:pPr indent="-285750" lvl="1" marL="742950" marR="0" rtl="0" algn="l">
              <a:lnSpc>
                <a:spcPct val="90000"/>
              </a:lnSpc>
              <a:spcBef>
                <a:spcPts val="0"/>
              </a:spcBef>
              <a:spcAft>
                <a:spcPts val="0"/>
              </a:spcAft>
              <a:buNone/>
            </a:pPr>
            <a:r>
              <a:rPr b="1" i="0" lang="en-US" sz="1400" u="none" cap="none" strike="noStrike">
                <a:solidFill>
                  <a:srgbClr val="000000"/>
                </a:solidFill>
                <a:latin typeface="Merriweather Sans"/>
                <a:ea typeface="Merriweather Sans"/>
                <a:cs typeface="Merriweather Sans"/>
                <a:sym typeface="Merriweather Sans"/>
              </a:rPr>
              <a:t>δ</a:t>
            </a:r>
            <a:r>
              <a:rPr b="1" i="0" lang="en-US" sz="1400" u="none" cap="none" strike="noStrike">
                <a:solidFill>
                  <a:srgbClr val="000000"/>
                </a:solidFill>
                <a:latin typeface="Arial"/>
                <a:ea typeface="Arial"/>
                <a:cs typeface="Arial"/>
                <a:sym typeface="Arial"/>
              </a:rPr>
              <a:t> : Q x ∑ 🡪 Q</a:t>
            </a:r>
            <a:endParaRPr/>
          </a:p>
        </p:txBody>
      </p:sp>
      <p:sp>
        <p:nvSpPr>
          <p:cNvPr id="730" name="Google Shape;730;p83"/>
          <p:cNvSpPr txBox="1"/>
          <p:nvPr/>
        </p:nvSpPr>
        <p:spPr>
          <a:xfrm>
            <a:off x="2543175" y="2688539"/>
            <a:ext cx="2433152" cy="286232"/>
          </a:xfrm>
          <a:prstGeom prst="rect">
            <a:avLst/>
          </a:prstGeom>
          <a:noFill/>
          <a:ln>
            <a:noFill/>
          </a:ln>
        </p:spPr>
        <p:txBody>
          <a:bodyPr anchorCtr="0" anchor="t" bIns="45700" lIns="91425" spcFirstLastPara="1" rIns="91425" wrap="square" tIns="45700">
            <a:spAutoFit/>
          </a:bodyPr>
          <a:lstStyle/>
          <a:p>
            <a:pPr indent="-285750" lvl="1" marL="742950" marR="0" rtl="0" algn="l">
              <a:lnSpc>
                <a:spcPct val="90000"/>
              </a:lnSpc>
              <a:spcBef>
                <a:spcPts val="0"/>
              </a:spcBef>
              <a:spcAft>
                <a:spcPts val="0"/>
              </a:spcAft>
              <a:buNone/>
            </a:pPr>
            <a:r>
              <a:rPr b="0" i="0" lang="en-US" sz="1400" u="none" cap="none" strike="noStrike">
                <a:solidFill>
                  <a:srgbClr val="222222"/>
                </a:solidFill>
                <a:latin typeface="Arial"/>
                <a:ea typeface="Arial"/>
                <a:cs typeface="Arial"/>
                <a:sym typeface="Arial"/>
              </a:rPr>
              <a:t>λ</a:t>
            </a:r>
            <a:r>
              <a:rPr b="1" i="0" lang="en-US" sz="1400" u="none" cap="none" strike="noStrike">
                <a:solidFill>
                  <a:srgbClr val="000000"/>
                </a:solidFill>
                <a:latin typeface="Arial"/>
                <a:ea typeface="Arial"/>
                <a:cs typeface="Arial"/>
                <a:sym typeface="Arial"/>
              </a:rPr>
              <a:t> : Q x ∑ 🡪  </a:t>
            </a:r>
            <a:r>
              <a:rPr b="0" i="0" lang="en-US" sz="1400" u="none" cap="none" strike="noStrike">
                <a:solidFill>
                  <a:srgbClr val="222222"/>
                </a:solidFill>
                <a:latin typeface="Arial"/>
                <a:ea typeface="Arial"/>
                <a:cs typeface="Arial"/>
                <a:sym typeface="Arial"/>
              </a:rPr>
              <a:t>Δ</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6"/>
                                        </p:tgtEl>
                                        <p:attrNameLst>
                                          <p:attrName>style.visibility</p:attrName>
                                        </p:attrNameLst>
                                      </p:cBhvr>
                                      <p:to>
                                        <p:strVal val="visible"/>
                                      </p:to>
                                    </p:set>
                                    <p:anim calcmode="lin" valueType="num">
                                      <p:cBhvr additive="base">
                                        <p:cTn dur="500"/>
                                        <p:tgtEl>
                                          <p:spTgt spid="7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5"/>
                                        </p:tgtEl>
                                        <p:attrNameLst>
                                          <p:attrName>style.visibility</p:attrName>
                                        </p:attrNameLst>
                                      </p:cBhvr>
                                      <p:to>
                                        <p:strVal val="visible"/>
                                      </p:to>
                                    </p:set>
                                    <p:anim calcmode="lin" valueType="num">
                                      <p:cBhvr additive="base">
                                        <p:cTn dur="500"/>
                                        <p:tgtEl>
                                          <p:spTgt spid="7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7"/>
                                        </p:tgtEl>
                                        <p:attrNameLst>
                                          <p:attrName>style.visibility</p:attrName>
                                        </p:attrNameLst>
                                      </p:cBhvr>
                                      <p:to>
                                        <p:strVal val="visible"/>
                                      </p:to>
                                    </p:set>
                                    <p:anim calcmode="lin" valueType="num">
                                      <p:cBhvr additive="base">
                                        <p:cTn dur="500"/>
                                        <p:tgtEl>
                                          <p:spTgt spid="7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9"/>
                                        </p:tgtEl>
                                        <p:attrNameLst>
                                          <p:attrName>style.visibility</p:attrName>
                                        </p:attrNameLst>
                                      </p:cBhvr>
                                      <p:to>
                                        <p:strVal val="visible"/>
                                      </p:to>
                                    </p:set>
                                    <p:anim calcmode="lin" valueType="num">
                                      <p:cBhvr additive="base">
                                        <p:cTn dur="500"/>
                                        <p:tgtEl>
                                          <p:spTgt spid="7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0"/>
                                        </p:tgtEl>
                                        <p:attrNameLst>
                                          <p:attrName>style.visibility</p:attrName>
                                        </p:attrNameLst>
                                      </p:cBhvr>
                                      <p:to>
                                        <p:strVal val="visible"/>
                                      </p:to>
                                    </p:set>
                                    <p:anim calcmode="lin" valueType="num">
                                      <p:cBhvr additive="base">
                                        <p:cTn dur="500"/>
                                        <p:tgtEl>
                                          <p:spTgt spid="7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8"/>
                                        </p:tgtEl>
                                        <p:attrNameLst>
                                          <p:attrName>style.visibility</p:attrName>
                                        </p:attrNameLst>
                                      </p:cBhvr>
                                      <p:to>
                                        <p:strVal val="visible"/>
                                      </p:to>
                                    </p:set>
                                    <p:anim calcmode="lin" valueType="num">
                                      <p:cBhvr additive="base">
                                        <p:cTn dur="500"/>
                                        <p:tgtEl>
                                          <p:spTgt spid="7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36" name="Google Shape;736;p84"/>
          <p:cNvPicPr preferRelativeResize="0"/>
          <p:nvPr/>
        </p:nvPicPr>
        <p:blipFill rotWithShape="1">
          <a:blip r:embed="rId3">
            <a:alphaModFix/>
          </a:blip>
          <a:srcRect b="0" l="0" r="0" t="0"/>
          <a:stretch/>
        </p:blipFill>
        <p:spPr>
          <a:xfrm>
            <a:off x="0" y="153312"/>
            <a:ext cx="9144000" cy="969152"/>
          </a:xfrm>
          <a:prstGeom prst="rect">
            <a:avLst/>
          </a:prstGeom>
          <a:noFill/>
          <a:ln>
            <a:noFill/>
          </a:ln>
        </p:spPr>
      </p:pic>
      <p:pic>
        <p:nvPicPr>
          <p:cNvPr id="737" name="Google Shape;737;p84"/>
          <p:cNvPicPr preferRelativeResize="0"/>
          <p:nvPr/>
        </p:nvPicPr>
        <p:blipFill rotWithShape="1">
          <a:blip r:embed="rId4">
            <a:alphaModFix/>
          </a:blip>
          <a:srcRect b="0" l="0" r="0" t="0"/>
          <a:stretch/>
        </p:blipFill>
        <p:spPr>
          <a:xfrm>
            <a:off x="0" y="1492898"/>
            <a:ext cx="9069355" cy="1685074"/>
          </a:xfrm>
          <a:prstGeom prst="rect">
            <a:avLst/>
          </a:prstGeom>
          <a:noFill/>
          <a:ln>
            <a:noFill/>
          </a:ln>
        </p:spPr>
      </p:pic>
      <p:pic>
        <p:nvPicPr>
          <p:cNvPr id="738" name="Google Shape;738;p84"/>
          <p:cNvPicPr preferRelativeResize="0"/>
          <p:nvPr/>
        </p:nvPicPr>
        <p:blipFill rotWithShape="1">
          <a:blip r:embed="rId5">
            <a:alphaModFix/>
          </a:blip>
          <a:srcRect b="0" l="0" r="0" t="0"/>
          <a:stretch/>
        </p:blipFill>
        <p:spPr>
          <a:xfrm>
            <a:off x="85949" y="3456093"/>
            <a:ext cx="1612224" cy="682231"/>
          </a:xfrm>
          <a:prstGeom prst="rect">
            <a:avLst/>
          </a:prstGeom>
          <a:noFill/>
          <a:ln>
            <a:noFill/>
          </a:ln>
        </p:spPr>
      </p:pic>
      <p:pic>
        <p:nvPicPr>
          <p:cNvPr id="739" name="Google Shape;739;p84"/>
          <p:cNvPicPr preferRelativeResize="0"/>
          <p:nvPr/>
        </p:nvPicPr>
        <p:blipFill rotWithShape="1">
          <a:blip r:embed="rId6">
            <a:alphaModFix/>
          </a:blip>
          <a:srcRect b="0" l="0" r="0" t="0"/>
          <a:stretch/>
        </p:blipFill>
        <p:spPr>
          <a:xfrm>
            <a:off x="3355425" y="3344130"/>
            <a:ext cx="2433151" cy="1503817"/>
          </a:xfrm>
          <a:prstGeom prst="rect">
            <a:avLst/>
          </a:prstGeom>
          <a:noFill/>
          <a:ln>
            <a:noFill/>
          </a:ln>
        </p:spPr>
      </p:pic>
      <p:sp>
        <p:nvSpPr>
          <p:cNvPr id="740" name="Google Shape;740;p84"/>
          <p:cNvSpPr txBox="1"/>
          <p:nvPr/>
        </p:nvSpPr>
        <p:spPr>
          <a:xfrm>
            <a:off x="3355424" y="3169861"/>
            <a:ext cx="2433152" cy="286232"/>
          </a:xfrm>
          <a:prstGeom prst="rect">
            <a:avLst/>
          </a:prstGeom>
          <a:noFill/>
          <a:ln>
            <a:noFill/>
          </a:ln>
        </p:spPr>
        <p:txBody>
          <a:bodyPr anchorCtr="0" anchor="t" bIns="45700" lIns="91425" spcFirstLastPara="1" rIns="91425" wrap="square" tIns="45700">
            <a:spAutoFit/>
          </a:bodyPr>
          <a:lstStyle/>
          <a:p>
            <a:pPr indent="-285750" lvl="1" marL="742950" marR="0" rtl="0" algn="l">
              <a:lnSpc>
                <a:spcPct val="90000"/>
              </a:lnSpc>
              <a:spcBef>
                <a:spcPts val="0"/>
              </a:spcBef>
              <a:spcAft>
                <a:spcPts val="0"/>
              </a:spcAft>
              <a:buNone/>
            </a:pPr>
            <a:r>
              <a:rPr b="1" i="0" lang="en-US" sz="1400" u="none" cap="none" strike="noStrike">
                <a:solidFill>
                  <a:srgbClr val="000000"/>
                </a:solidFill>
                <a:latin typeface="Merriweather Sans"/>
                <a:ea typeface="Merriweather Sans"/>
                <a:cs typeface="Merriweather Sans"/>
                <a:sym typeface="Merriweather Sans"/>
              </a:rPr>
              <a:t>δ</a:t>
            </a:r>
            <a:r>
              <a:rPr b="1" i="0" lang="en-US" sz="1400" u="none" cap="none" strike="noStrike">
                <a:solidFill>
                  <a:srgbClr val="000000"/>
                </a:solidFill>
                <a:latin typeface="Arial"/>
                <a:ea typeface="Arial"/>
                <a:cs typeface="Arial"/>
                <a:sym typeface="Arial"/>
              </a:rPr>
              <a:t> : Q x ∑ 🡪 Q</a:t>
            </a:r>
            <a:endParaRPr/>
          </a:p>
        </p:txBody>
      </p:sp>
      <p:sp>
        <p:nvSpPr>
          <p:cNvPr id="741" name="Google Shape;741;p84"/>
          <p:cNvSpPr txBox="1"/>
          <p:nvPr/>
        </p:nvSpPr>
        <p:spPr>
          <a:xfrm>
            <a:off x="5882556" y="3149048"/>
            <a:ext cx="2433152" cy="286232"/>
          </a:xfrm>
          <a:prstGeom prst="rect">
            <a:avLst/>
          </a:prstGeom>
          <a:noFill/>
          <a:ln>
            <a:noFill/>
          </a:ln>
        </p:spPr>
        <p:txBody>
          <a:bodyPr anchorCtr="0" anchor="t" bIns="45700" lIns="91425" spcFirstLastPara="1" rIns="91425" wrap="square" tIns="45700">
            <a:spAutoFit/>
          </a:bodyPr>
          <a:lstStyle/>
          <a:p>
            <a:pPr indent="-285750" lvl="1" marL="742950" marR="0" rtl="0" algn="l">
              <a:lnSpc>
                <a:spcPct val="90000"/>
              </a:lnSpc>
              <a:spcBef>
                <a:spcPts val="0"/>
              </a:spcBef>
              <a:spcAft>
                <a:spcPts val="0"/>
              </a:spcAft>
              <a:buNone/>
            </a:pPr>
            <a:r>
              <a:rPr b="0" i="0" lang="en-US" sz="1400" u="none" cap="none" strike="noStrike">
                <a:solidFill>
                  <a:srgbClr val="222222"/>
                </a:solidFill>
                <a:latin typeface="Arial"/>
                <a:ea typeface="Arial"/>
                <a:cs typeface="Arial"/>
                <a:sym typeface="Arial"/>
              </a:rPr>
              <a:t>λ</a:t>
            </a:r>
            <a:r>
              <a:rPr b="1" i="0" lang="en-US" sz="1400" u="none" cap="none" strike="noStrike">
                <a:solidFill>
                  <a:srgbClr val="000000"/>
                </a:solidFill>
                <a:latin typeface="Arial"/>
                <a:ea typeface="Arial"/>
                <a:cs typeface="Arial"/>
                <a:sym typeface="Arial"/>
              </a:rPr>
              <a:t> : Q x ∑ 🡪 </a:t>
            </a:r>
            <a:r>
              <a:rPr b="0" i="0" lang="en-US" sz="1400" u="none" cap="none" strike="noStrike">
                <a:solidFill>
                  <a:srgbClr val="222222"/>
                </a:solidFill>
                <a:latin typeface="Arial"/>
                <a:ea typeface="Arial"/>
                <a:cs typeface="Arial"/>
                <a:sym typeface="Arial"/>
              </a:rPr>
              <a:t>Δ</a:t>
            </a:r>
            <a:endParaRPr b="1" i="0" sz="1400" u="none" cap="none" strike="noStrike">
              <a:solidFill>
                <a:srgbClr val="000000"/>
              </a:solidFill>
              <a:latin typeface="Arial"/>
              <a:ea typeface="Arial"/>
              <a:cs typeface="Arial"/>
              <a:sym typeface="Arial"/>
            </a:endParaRPr>
          </a:p>
        </p:txBody>
      </p:sp>
      <p:pic>
        <p:nvPicPr>
          <p:cNvPr id="742" name="Google Shape;742;p84"/>
          <p:cNvPicPr preferRelativeResize="0"/>
          <p:nvPr/>
        </p:nvPicPr>
        <p:blipFill rotWithShape="1">
          <a:blip r:embed="rId7">
            <a:alphaModFix/>
          </a:blip>
          <a:srcRect b="0" l="0" r="0" t="0"/>
          <a:stretch/>
        </p:blipFill>
        <p:spPr>
          <a:xfrm>
            <a:off x="6163810" y="3482451"/>
            <a:ext cx="2133600" cy="1284710"/>
          </a:xfrm>
          <a:prstGeom prst="rect">
            <a:avLst/>
          </a:prstGeom>
          <a:noFill/>
          <a:ln>
            <a:noFill/>
          </a:ln>
        </p:spPr>
      </p:pic>
      <p:pic>
        <p:nvPicPr>
          <p:cNvPr id="743" name="Google Shape;743;p84"/>
          <p:cNvPicPr preferRelativeResize="0"/>
          <p:nvPr/>
        </p:nvPicPr>
        <p:blipFill rotWithShape="1">
          <a:blip r:embed="rId8">
            <a:alphaModFix/>
          </a:blip>
          <a:srcRect b="0" l="0" r="0" t="0"/>
          <a:stretch/>
        </p:blipFill>
        <p:spPr>
          <a:xfrm>
            <a:off x="2507796" y="969023"/>
            <a:ext cx="2952750" cy="523875"/>
          </a:xfrm>
          <a:prstGeom prst="rect">
            <a:avLst/>
          </a:prstGeom>
          <a:noFill/>
          <a:ln>
            <a:noFill/>
          </a:ln>
        </p:spPr>
      </p:pic>
      <p:pic>
        <p:nvPicPr>
          <p:cNvPr id="744" name="Google Shape;744;p84"/>
          <p:cNvPicPr preferRelativeResize="0"/>
          <p:nvPr/>
        </p:nvPicPr>
        <p:blipFill rotWithShape="1">
          <a:blip r:embed="rId9">
            <a:alphaModFix/>
          </a:blip>
          <a:srcRect b="0" l="0" r="0" t="0"/>
          <a:stretch/>
        </p:blipFill>
        <p:spPr>
          <a:xfrm>
            <a:off x="134901" y="5122507"/>
            <a:ext cx="3126544" cy="17541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500"/>
                                        <p:tgtEl>
                                          <p:spTgt spid="7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500"/>
                                        <p:tgtEl>
                                          <p:spTgt spid="7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500"/>
                                        <p:tgtEl>
                                          <p:spTgt spid="7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500"/>
                                        <p:tgtEl>
                                          <p:spTgt spid="7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500"/>
                                        <p:tgtEl>
                                          <p:spTgt spid="7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500"/>
                                        <p:tgtEl>
                                          <p:spTgt spid="7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500"/>
                                        <p:tgtEl>
                                          <p:spTgt spid="7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500"/>
                                        <p:tgtEl>
                                          <p:spTgt spid="7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50" name="Google Shape;750;p85"/>
          <p:cNvPicPr preferRelativeResize="0"/>
          <p:nvPr/>
        </p:nvPicPr>
        <p:blipFill rotWithShape="1">
          <a:blip r:embed="rId3">
            <a:alphaModFix/>
          </a:blip>
          <a:srcRect b="0" l="0" r="0" t="0"/>
          <a:stretch/>
        </p:blipFill>
        <p:spPr>
          <a:xfrm>
            <a:off x="377496" y="863082"/>
            <a:ext cx="3126544" cy="17541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0"/>
                                        </p:tgtEl>
                                        <p:attrNameLst>
                                          <p:attrName>style.visibility</p:attrName>
                                        </p:attrNameLst>
                                      </p:cBhvr>
                                      <p:to>
                                        <p:strVal val="visible"/>
                                      </p:to>
                                    </p:set>
                                    <p:anim calcmode="lin" valueType="num">
                                      <p:cBhvr additive="base">
                                        <p:cTn dur="500"/>
                                        <p:tgtEl>
                                          <p:spTgt spid="7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56" name="Google Shape;756;p86"/>
          <p:cNvPicPr preferRelativeResize="0"/>
          <p:nvPr/>
        </p:nvPicPr>
        <p:blipFill rotWithShape="1">
          <a:blip r:embed="rId3">
            <a:alphaModFix/>
          </a:blip>
          <a:srcRect b="0" l="0" r="0" t="0"/>
          <a:stretch/>
        </p:blipFill>
        <p:spPr>
          <a:xfrm>
            <a:off x="0" y="92076"/>
            <a:ext cx="9144000" cy="449100"/>
          </a:xfrm>
          <a:prstGeom prst="rect">
            <a:avLst/>
          </a:prstGeom>
          <a:noFill/>
          <a:ln>
            <a:noFill/>
          </a:ln>
        </p:spPr>
      </p:pic>
      <p:pic>
        <p:nvPicPr>
          <p:cNvPr id="757" name="Google Shape;757;p86"/>
          <p:cNvPicPr preferRelativeResize="0"/>
          <p:nvPr/>
        </p:nvPicPr>
        <p:blipFill rotWithShape="1">
          <a:blip r:embed="rId4">
            <a:alphaModFix/>
          </a:blip>
          <a:srcRect b="0" l="0" r="0" t="0"/>
          <a:stretch/>
        </p:blipFill>
        <p:spPr>
          <a:xfrm>
            <a:off x="0" y="541176"/>
            <a:ext cx="9144000" cy="1101012"/>
          </a:xfrm>
          <a:prstGeom prst="rect">
            <a:avLst/>
          </a:prstGeom>
          <a:noFill/>
          <a:ln>
            <a:noFill/>
          </a:ln>
        </p:spPr>
      </p:pic>
      <p:pic>
        <p:nvPicPr>
          <p:cNvPr id="758" name="Google Shape;758;p86"/>
          <p:cNvPicPr preferRelativeResize="0"/>
          <p:nvPr/>
        </p:nvPicPr>
        <p:blipFill rotWithShape="1">
          <a:blip r:embed="rId5">
            <a:alphaModFix/>
          </a:blip>
          <a:srcRect b="0" l="0" r="0" t="0"/>
          <a:stretch/>
        </p:blipFill>
        <p:spPr>
          <a:xfrm>
            <a:off x="-9331" y="2899049"/>
            <a:ext cx="1894115" cy="305513"/>
          </a:xfrm>
          <a:prstGeom prst="rect">
            <a:avLst/>
          </a:prstGeom>
          <a:noFill/>
          <a:ln>
            <a:noFill/>
          </a:ln>
        </p:spPr>
      </p:pic>
      <p:pic>
        <p:nvPicPr>
          <p:cNvPr id="759" name="Google Shape;759;p86"/>
          <p:cNvPicPr preferRelativeResize="0"/>
          <p:nvPr/>
        </p:nvPicPr>
        <p:blipFill rotWithShape="1">
          <a:blip r:embed="rId6">
            <a:alphaModFix/>
          </a:blip>
          <a:srcRect b="0" l="0" r="0" t="0"/>
          <a:stretch/>
        </p:blipFill>
        <p:spPr>
          <a:xfrm>
            <a:off x="457200" y="5489834"/>
            <a:ext cx="2756210" cy="1231641"/>
          </a:xfrm>
          <a:prstGeom prst="rect">
            <a:avLst/>
          </a:prstGeom>
          <a:noFill/>
          <a:ln>
            <a:noFill/>
          </a:ln>
        </p:spPr>
      </p:pic>
      <p:pic>
        <p:nvPicPr>
          <p:cNvPr id="760" name="Google Shape;760;p86"/>
          <p:cNvPicPr preferRelativeResize="0"/>
          <p:nvPr/>
        </p:nvPicPr>
        <p:blipFill rotWithShape="1">
          <a:blip r:embed="rId7">
            <a:alphaModFix/>
          </a:blip>
          <a:srcRect b="0" l="0" r="0" t="0"/>
          <a:stretch/>
        </p:blipFill>
        <p:spPr>
          <a:xfrm>
            <a:off x="0" y="3307875"/>
            <a:ext cx="7675808" cy="1802860"/>
          </a:xfrm>
          <a:prstGeom prst="rect">
            <a:avLst/>
          </a:prstGeom>
          <a:noFill/>
          <a:ln>
            <a:noFill/>
          </a:ln>
        </p:spPr>
      </p:pic>
      <p:pic>
        <p:nvPicPr>
          <p:cNvPr id="761" name="Google Shape;761;p86"/>
          <p:cNvPicPr preferRelativeResize="0"/>
          <p:nvPr/>
        </p:nvPicPr>
        <p:blipFill rotWithShape="1">
          <a:blip r:embed="rId8">
            <a:alphaModFix/>
          </a:blip>
          <a:srcRect b="0" l="0" r="0" t="0"/>
          <a:stretch/>
        </p:blipFill>
        <p:spPr>
          <a:xfrm>
            <a:off x="65314" y="2073510"/>
            <a:ext cx="1107583" cy="382621"/>
          </a:xfrm>
          <a:prstGeom prst="rect">
            <a:avLst/>
          </a:prstGeom>
          <a:noFill/>
          <a:ln>
            <a:noFill/>
          </a:ln>
        </p:spPr>
      </p:pic>
      <p:pic>
        <p:nvPicPr>
          <p:cNvPr id="762" name="Google Shape;762;p86"/>
          <p:cNvPicPr preferRelativeResize="0"/>
          <p:nvPr/>
        </p:nvPicPr>
        <p:blipFill rotWithShape="1">
          <a:blip r:embed="rId9">
            <a:alphaModFix/>
          </a:blip>
          <a:srcRect b="0" l="0" r="0" t="0"/>
          <a:stretch/>
        </p:blipFill>
        <p:spPr>
          <a:xfrm>
            <a:off x="65314" y="1553157"/>
            <a:ext cx="2952750" cy="523875"/>
          </a:xfrm>
          <a:prstGeom prst="rect">
            <a:avLst/>
          </a:prstGeom>
          <a:noFill/>
          <a:ln>
            <a:noFill/>
          </a:ln>
        </p:spPr>
      </p:pic>
      <p:sp>
        <p:nvSpPr>
          <p:cNvPr id="763" name="Google Shape;763;p86"/>
          <p:cNvSpPr txBox="1"/>
          <p:nvPr/>
        </p:nvSpPr>
        <p:spPr>
          <a:xfrm>
            <a:off x="65314" y="2456131"/>
            <a:ext cx="13529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222222"/>
                </a:solidFill>
                <a:latin typeface="Arial"/>
                <a:ea typeface="Arial"/>
                <a:cs typeface="Arial"/>
                <a:sym typeface="Arial"/>
              </a:rPr>
              <a:t>Δ = {0,1 }</a:t>
            </a:r>
            <a:endParaRPr b="0" i="0" sz="1800" u="none" cap="none" strike="noStrike">
              <a:solidFill>
                <a:srgbClr val="000000"/>
              </a:solidFill>
              <a:latin typeface="Arial"/>
              <a:ea typeface="Arial"/>
              <a:cs typeface="Arial"/>
              <a:sym typeface="Arial"/>
            </a:endParaRPr>
          </a:p>
        </p:txBody>
      </p:sp>
      <p:pic>
        <p:nvPicPr>
          <p:cNvPr id="764" name="Google Shape;764;p86"/>
          <p:cNvPicPr preferRelativeResize="0"/>
          <p:nvPr/>
        </p:nvPicPr>
        <p:blipFill rotWithShape="1">
          <a:blip r:embed="rId10">
            <a:alphaModFix/>
          </a:blip>
          <a:srcRect b="0" l="0" r="0" t="0"/>
          <a:stretch/>
        </p:blipFill>
        <p:spPr>
          <a:xfrm>
            <a:off x="3832647" y="5032767"/>
            <a:ext cx="4099818" cy="18625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2"/>
                                        </p:tgtEl>
                                        <p:attrNameLst>
                                          <p:attrName>style.visibility</p:attrName>
                                        </p:attrNameLst>
                                      </p:cBhvr>
                                      <p:to>
                                        <p:strVal val="visible"/>
                                      </p:to>
                                    </p:set>
                                    <p:anim calcmode="lin" valueType="num">
                                      <p:cBhvr additive="base">
                                        <p:cTn dur="500"/>
                                        <p:tgtEl>
                                          <p:spTgt spid="7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1"/>
                                        </p:tgtEl>
                                        <p:attrNameLst>
                                          <p:attrName>style.visibility</p:attrName>
                                        </p:attrNameLst>
                                      </p:cBhvr>
                                      <p:to>
                                        <p:strVal val="visible"/>
                                      </p:to>
                                    </p:set>
                                    <p:anim calcmode="lin" valueType="num">
                                      <p:cBhvr additive="base">
                                        <p:cTn dur="500"/>
                                        <p:tgtEl>
                                          <p:spTgt spid="7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3"/>
                                        </p:tgtEl>
                                        <p:attrNameLst>
                                          <p:attrName>style.visibility</p:attrName>
                                        </p:attrNameLst>
                                      </p:cBhvr>
                                      <p:to>
                                        <p:strVal val="visible"/>
                                      </p:to>
                                    </p:set>
                                    <p:anim calcmode="lin" valueType="num">
                                      <p:cBhvr additive="base">
                                        <p:cTn dur="500"/>
                                        <p:tgtEl>
                                          <p:spTgt spid="7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7"/>
                                        </p:tgtEl>
                                        <p:attrNameLst>
                                          <p:attrName>style.visibility</p:attrName>
                                        </p:attrNameLst>
                                      </p:cBhvr>
                                      <p:to>
                                        <p:strVal val="visible"/>
                                      </p:to>
                                    </p:set>
                                    <p:anim calcmode="lin" valueType="num">
                                      <p:cBhvr additive="base">
                                        <p:cTn dur="500"/>
                                        <p:tgtEl>
                                          <p:spTgt spid="7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8"/>
                                        </p:tgtEl>
                                        <p:attrNameLst>
                                          <p:attrName>style.visibility</p:attrName>
                                        </p:attrNameLst>
                                      </p:cBhvr>
                                      <p:to>
                                        <p:strVal val="visible"/>
                                      </p:to>
                                    </p:set>
                                    <p:anim calcmode="lin" valueType="num">
                                      <p:cBhvr additive="base">
                                        <p:cTn dur="500"/>
                                        <p:tgtEl>
                                          <p:spTgt spid="7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0"/>
                                        </p:tgtEl>
                                        <p:attrNameLst>
                                          <p:attrName>style.visibility</p:attrName>
                                        </p:attrNameLst>
                                      </p:cBhvr>
                                      <p:to>
                                        <p:strVal val="visible"/>
                                      </p:to>
                                    </p:set>
                                    <p:anim calcmode="lin" valueType="num">
                                      <p:cBhvr additive="base">
                                        <p:cTn dur="500"/>
                                        <p:tgtEl>
                                          <p:spTgt spid="7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9"/>
                                        </p:tgtEl>
                                        <p:attrNameLst>
                                          <p:attrName>style.visibility</p:attrName>
                                        </p:attrNameLst>
                                      </p:cBhvr>
                                      <p:to>
                                        <p:strVal val="visible"/>
                                      </p:to>
                                    </p:set>
                                    <p:anim calcmode="lin" valueType="num">
                                      <p:cBhvr additive="base">
                                        <p:cTn dur="500"/>
                                        <p:tgtEl>
                                          <p:spTgt spid="7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4"/>
                                        </p:tgtEl>
                                        <p:attrNameLst>
                                          <p:attrName>style.visibility</p:attrName>
                                        </p:attrNameLst>
                                      </p:cBhvr>
                                      <p:to>
                                        <p:strVal val="visible"/>
                                      </p:to>
                                    </p:set>
                                    <p:anim calcmode="lin" valueType="num">
                                      <p:cBhvr additive="base">
                                        <p:cTn dur="500"/>
                                        <p:tgtEl>
                                          <p:spTgt spid="7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Finite State Machines FSM)</a:t>
            </a:r>
            <a:endParaRPr/>
          </a:p>
        </p:txBody>
      </p:sp>
      <p:sp>
        <p:nvSpPr>
          <p:cNvPr id="118" name="Google Shape;118;p35"/>
          <p:cNvSpPr txBox="1"/>
          <p:nvPr>
            <p:ph idx="1" type="body"/>
          </p:nvPr>
        </p:nvSpPr>
        <p:spPr>
          <a:xfrm>
            <a:off x="345233" y="1338943"/>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Char char="•"/>
            </a:pPr>
            <a:r>
              <a:rPr lang="en-US" sz="2400"/>
              <a:t>Unlike basic machine, in FSM, we are concerned with machine behavior, regarding in which internal state machine is  and how machine behaves upon receiving different intermediate inputs in the current state. </a:t>
            </a:r>
            <a:endParaRPr sz="2400"/>
          </a:p>
        </p:txBody>
      </p:sp>
      <p:sp>
        <p:nvSpPr>
          <p:cNvPr id="119" name="Google Shape;11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0" name="Google Shape;120;p35"/>
          <p:cNvPicPr preferRelativeResize="0"/>
          <p:nvPr/>
        </p:nvPicPr>
        <p:blipFill rotWithShape="1">
          <a:blip r:embed="rId3">
            <a:alphaModFix/>
          </a:blip>
          <a:srcRect b="0" l="0" r="0" t="0"/>
          <a:stretch/>
        </p:blipFill>
        <p:spPr>
          <a:xfrm>
            <a:off x="569167" y="2930705"/>
            <a:ext cx="7289442" cy="24708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70" name="Google Shape;770;p87"/>
          <p:cNvPicPr preferRelativeResize="0"/>
          <p:nvPr/>
        </p:nvPicPr>
        <p:blipFill rotWithShape="1">
          <a:blip r:embed="rId3">
            <a:alphaModFix/>
          </a:blip>
          <a:srcRect b="0" l="0" r="0" t="0"/>
          <a:stretch/>
        </p:blipFill>
        <p:spPr>
          <a:xfrm>
            <a:off x="191868" y="0"/>
            <a:ext cx="7006107" cy="1309991"/>
          </a:xfrm>
          <a:prstGeom prst="rect">
            <a:avLst/>
          </a:prstGeom>
          <a:noFill/>
          <a:ln>
            <a:noFill/>
          </a:ln>
        </p:spPr>
      </p:pic>
      <p:pic>
        <p:nvPicPr>
          <p:cNvPr id="771" name="Google Shape;771;p87"/>
          <p:cNvPicPr preferRelativeResize="0"/>
          <p:nvPr/>
        </p:nvPicPr>
        <p:blipFill rotWithShape="1">
          <a:blip r:embed="rId4">
            <a:alphaModFix/>
          </a:blip>
          <a:srcRect b="0" l="0" r="0" t="0"/>
          <a:stretch/>
        </p:blipFill>
        <p:spPr>
          <a:xfrm>
            <a:off x="219858" y="1580612"/>
            <a:ext cx="7134896" cy="2483796"/>
          </a:xfrm>
          <a:prstGeom prst="rect">
            <a:avLst/>
          </a:prstGeom>
          <a:noFill/>
          <a:ln>
            <a:noFill/>
          </a:ln>
        </p:spPr>
      </p:pic>
      <p:pic>
        <p:nvPicPr>
          <p:cNvPr id="772" name="Google Shape;772;p87"/>
          <p:cNvPicPr preferRelativeResize="0"/>
          <p:nvPr/>
        </p:nvPicPr>
        <p:blipFill rotWithShape="1">
          <a:blip r:embed="rId5">
            <a:alphaModFix/>
          </a:blip>
          <a:srcRect b="0" l="0" r="0" t="0"/>
          <a:stretch/>
        </p:blipFill>
        <p:spPr>
          <a:xfrm>
            <a:off x="735013" y="4328404"/>
            <a:ext cx="6619741" cy="20279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1"/>
                                        </p:tgtEl>
                                        <p:attrNameLst>
                                          <p:attrName>style.visibility</p:attrName>
                                        </p:attrNameLst>
                                      </p:cBhvr>
                                      <p:to>
                                        <p:strVal val="visible"/>
                                      </p:to>
                                    </p:set>
                                    <p:anim calcmode="lin" valueType="num">
                                      <p:cBhvr additive="base">
                                        <p:cTn dur="500"/>
                                        <p:tgtEl>
                                          <p:spTgt spid="7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2"/>
                                        </p:tgtEl>
                                        <p:attrNameLst>
                                          <p:attrName>style.visibility</p:attrName>
                                        </p:attrNameLst>
                                      </p:cBhvr>
                                      <p:to>
                                        <p:strVal val="visible"/>
                                      </p:to>
                                    </p:set>
                                    <p:anim calcmode="lin" valueType="num">
                                      <p:cBhvr additive="base">
                                        <p:cTn dur="500"/>
                                        <p:tgtEl>
                                          <p:spTgt spid="7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778" name="Google Shape;778;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79" name="Google Shape;779;p88"/>
          <p:cNvPicPr preferRelativeResize="0"/>
          <p:nvPr/>
        </p:nvPicPr>
        <p:blipFill rotWithShape="1">
          <a:blip r:embed="rId3">
            <a:alphaModFix/>
          </a:blip>
          <a:srcRect b="0" l="0" r="0" t="0"/>
          <a:stretch/>
        </p:blipFill>
        <p:spPr>
          <a:xfrm>
            <a:off x="457200" y="0"/>
            <a:ext cx="7716416" cy="4306111"/>
          </a:xfrm>
          <a:prstGeom prst="rect">
            <a:avLst/>
          </a:prstGeom>
          <a:noFill/>
          <a:ln>
            <a:noFill/>
          </a:ln>
        </p:spPr>
      </p:pic>
      <p:pic>
        <p:nvPicPr>
          <p:cNvPr id="780" name="Google Shape;780;p88"/>
          <p:cNvPicPr preferRelativeResize="0"/>
          <p:nvPr/>
        </p:nvPicPr>
        <p:blipFill rotWithShape="1">
          <a:blip r:embed="rId4">
            <a:alphaModFix/>
          </a:blip>
          <a:srcRect b="0" l="0" r="0" t="0"/>
          <a:stretch/>
        </p:blipFill>
        <p:spPr>
          <a:xfrm>
            <a:off x="1862574" y="4517472"/>
            <a:ext cx="3683358" cy="726332"/>
          </a:xfrm>
          <a:prstGeom prst="rect">
            <a:avLst/>
          </a:prstGeom>
          <a:noFill/>
          <a:ln>
            <a:noFill/>
          </a:ln>
        </p:spPr>
      </p:pic>
      <p:pic>
        <p:nvPicPr>
          <p:cNvPr id="781" name="Google Shape;781;p88"/>
          <p:cNvPicPr preferRelativeResize="0"/>
          <p:nvPr/>
        </p:nvPicPr>
        <p:blipFill rotWithShape="1">
          <a:blip r:embed="rId5">
            <a:alphaModFix/>
          </a:blip>
          <a:srcRect b="0" l="0" r="0" t="0"/>
          <a:stretch/>
        </p:blipFill>
        <p:spPr>
          <a:xfrm>
            <a:off x="3439489" y="5113176"/>
            <a:ext cx="5704511" cy="16082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9"/>
          <p:cNvSpPr txBox="1"/>
          <p:nvPr>
            <p:ph type="title"/>
          </p:nvPr>
        </p:nvSpPr>
        <p:spPr>
          <a:xfrm>
            <a:off x="373224" y="119040"/>
            <a:ext cx="8229600" cy="22701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Mealy Machine:</a:t>
            </a:r>
            <a:endParaRPr/>
          </a:p>
        </p:txBody>
      </p:sp>
      <p:sp>
        <p:nvSpPr>
          <p:cNvPr id="787" name="Google Shape;787;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88" name="Google Shape;788;p89"/>
          <p:cNvPicPr preferRelativeResize="0"/>
          <p:nvPr/>
        </p:nvPicPr>
        <p:blipFill rotWithShape="1">
          <a:blip r:embed="rId3">
            <a:alphaModFix/>
          </a:blip>
          <a:srcRect b="0" l="0" r="0" t="0"/>
          <a:stretch/>
        </p:blipFill>
        <p:spPr>
          <a:xfrm>
            <a:off x="0" y="633919"/>
            <a:ext cx="9144000" cy="2795081"/>
          </a:xfrm>
          <a:prstGeom prst="rect">
            <a:avLst/>
          </a:prstGeom>
          <a:noFill/>
          <a:ln>
            <a:noFill/>
          </a:ln>
        </p:spPr>
      </p:pic>
      <p:pic>
        <p:nvPicPr>
          <p:cNvPr id="789" name="Google Shape;789;p89"/>
          <p:cNvPicPr preferRelativeResize="0"/>
          <p:nvPr/>
        </p:nvPicPr>
        <p:blipFill rotWithShape="1">
          <a:blip r:embed="rId4">
            <a:alphaModFix/>
          </a:blip>
          <a:srcRect b="0" l="0" r="0" t="0"/>
          <a:stretch/>
        </p:blipFill>
        <p:spPr>
          <a:xfrm>
            <a:off x="2258008" y="3939928"/>
            <a:ext cx="4180114" cy="22841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9"/>
                                        </p:tgtEl>
                                        <p:attrNameLst>
                                          <p:attrName>style.visibility</p:attrName>
                                        </p:attrNameLst>
                                      </p:cBhvr>
                                      <p:to>
                                        <p:strVal val="visible"/>
                                      </p:to>
                                    </p:set>
                                    <p:anim calcmode="lin" valueType="num">
                                      <p:cBhvr additive="base">
                                        <p:cTn dur="500"/>
                                        <p:tgtEl>
                                          <p:spTgt spid="7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96" name="Google Shape;796;p90"/>
          <p:cNvPicPr preferRelativeResize="0"/>
          <p:nvPr/>
        </p:nvPicPr>
        <p:blipFill rotWithShape="1">
          <a:blip r:embed="rId3">
            <a:alphaModFix/>
          </a:blip>
          <a:srcRect b="0" l="0" r="0" t="0"/>
          <a:stretch/>
        </p:blipFill>
        <p:spPr>
          <a:xfrm>
            <a:off x="0" y="0"/>
            <a:ext cx="9144000" cy="2372231"/>
          </a:xfrm>
          <a:prstGeom prst="rect">
            <a:avLst/>
          </a:prstGeom>
          <a:noFill/>
          <a:ln>
            <a:noFill/>
          </a:ln>
        </p:spPr>
      </p:pic>
      <p:pic>
        <p:nvPicPr>
          <p:cNvPr id="797" name="Google Shape;797;p90"/>
          <p:cNvPicPr preferRelativeResize="0"/>
          <p:nvPr/>
        </p:nvPicPr>
        <p:blipFill rotWithShape="1">
          <a:blip r:embed="rId4">
            <a:alphaModFix/>
          </a:blip>
          <a:srcRect b="0" l="0" r="0" t="0"/>
          <a:stretch/>
        </p:blipFill>
        <p:spPr>
          <a:xfrm>
            <a:off x="260821" y="2321281"/>
            <a:ext cx="4497792" cy="4327363"/>
          </a:xfrm>
          <a:prstGeom prst="rect">
            <a:avLst/>
          </a:prstGeom>
          <a:noFill/>
          <a:ln>
            <a:noFill/>
          </a:ln>
        </p:spPr>
      </p:pic>
      <p:pic>
        <p:nvPicPr>
          <p:cNvPr id="798" name="Google Shape;798;p90"/>
          <p:cNvPicPr preferRelativeResize="0"/>
          <p:nvPr/>
        </p:nvPicPr>
        <p:blipFill rotWithShape="1">
          <a:blip r:embed="rId5">
            <a:alphaModFix/>
          </a:blip>
          <a:srcRect b="0" l="0" r="0" t="0"/>
          <a:stretch/>
        </p:blipFill>
        <p:spPr>
          <a:xfrm>
            <a:off x="5299787" y="2696547"/>
            <a:ext cx="3051111" cy="41614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7"/>
                                        </p:tgtEl>
                                        <p:attrNameLst>
                                          <p:attrName>style.visibility</p:attrName>
                                        </p:attrNameLst>
                                      </p:cBhvr>
                                      <p:to>
                                        <p:strVal val="visible"/>
                                      </p:to>
                                    </p:set>
                                    <p:anim calcmode="lin" valueType="num">
                                      <p:cBhvr additive="base">
                                        <p:cTn dur="500"/>
                                        <p:tgtEl>
                                          <p:spTgt spid="7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8"/>
                                        </p:tgtEl>
                                        <p:attrNameLst>
                                          <p:attrName>style.visibility</p:attrName>
                                        </p:attrNameLst>
                                      </p:cBhvr>
                                      <p:to>
                                        <p:strVal val="visible"/>
                                      </p:to>
                                    </p:set>
                                    <p:anim calcmode="lin" valueType="num">
                                      <p:cBhvr additive="base">
                                        <p:cTn dur="500"/>
                                        <p:tgtEl>
                                          <p:spTgt spid="7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04" name="Google Shape;804;p91"/>
          <p:cNvPicPr preferRelativeResize="0"/>
          <p:nvPr/>
        </p:nvPicPr>
        <p:blipFill rotWithShape="1">
          <a:blip r:embed="rId3">
            <a:alphaModFix/>
          </a:blip>
          <a:srcRect b="0" l="0" r="0" t="0"/>
          <a:stretch/>
        </p:blipFill>
        <p:spPr>
          <a:xfrm>
            <a:off x="245556" y="136524"/>
            <a:ext cx="7853415" cy="67214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10" name="Google Shape;810;p92"/>
          <p:cNvPicPr preferRelativeResize="0"/>
          <p:nvPr/>
        </p:nvPicPr>
        <p:blipFill rotWithShape="1">
          <a:blip r:embed="rId3">
            <a:alphaModFix/>
          </a:blip>
          <a:srcRect b="0" l="0" r="0" t="0"/>
          <a:stretch/>
        </p:blipFill>
        <p:spPr>
          <a:xfrm>
            <a:off x="51515" y="755781"/>
            <a:ext cx="9040969" cy="495455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3"/>
          <p:cNvSpPr txBox="1"/>
          <p:nvPr>
            <p:ph type="title"/>
          </p:nvPr>
        </p:nvSpPr>
        <p:spPr>
          <a:xfrm>
            <a:off x="457200" y="22701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Moore to Mealy machine conversion</a:t>
            </a:r>
            <a:endParaRPr/>
          </a:p>
        </p:txBody>
      </p:sp>
      <p:sp>
        <p:nvSpPr>
          <p:cNvPr id="816" name="Google Shape;816;p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817" name="Google Shape;817;p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18" name="Google Shape;818;p93"/>
          <p:cNvPicPr preferRelativeResize="0"/>
          <p:nvPr/>
        </p:nvPicPr>
        <p:blipFill rotWithShape="1">
          <a:blip r:embed="rId3">
            <a:alphaModFix/>
          </a:blip>
          <a:srcRect b="0" l="0" r="0" t="0"/>
          <a:stretch/>
        </p:blipFill>
        <p:spPr>
          <a:xfrm>
            <a:off x="149289" y="1370012"/>
            <a:ext cx="7800393" cy="1142999"/>
          </a:xfrm>
          <a:prstGeom prst="rect">
            <a:avLst/>
          </a:prstGeom>
          <a:noFill/>
          <a:ln>
            <a:noFill/>
          </a:ln>
        </p:spPr>
      </p:pic>
      <p:pic>
        <p:nvPicPr>
          <p:cNvPr id="819" name="Google Shape;819;p93"/>
          <p:cNvPicPr preferRelativeResize="0"/>
          <p:nvPr/>
        </p:nvPicPr>
        <p:blipFill rotWithShape="1">
          <a:blip r:embed="rId4">
            <a:alphaModFix/>
          </a:blip>
          <a:srcRect b="0" l="0" r="0" t="0"/>
          <a:stretch/>
        </p:blipFill>
        <p:spPr>
          <a:xfrm>
            <a:off x="886408" y="2658265"/>
            <a:ext cx="5327780" cy="1900239"/>
          </a:xfrm>
          <a:prstGeom prst="rect">
            <a:avLst/>
          </a:prstGeom>
          <a:noFill/>
          <a:ln>
            <a:noFill/>
          </a:ln>
        </p:spPr>
      </p:pic>
      <p:pic>
        <p:nvPicPr>
          <p:cNvPr id="820" name="Google Shape;820;p93"/>
          <p:cNvPicPr preferRelativeResize="0"/>
          <p:nvPr/>
        </p:nvPicPr>
        <p:blipFill rotWithShape="1">
          <a:blip r:embed="rId5">
            <a:alphaModFix/>
          </a:blip>
          <a:srcRect b="0" l="0" r="0" t="0"/>
          <a:stretch/>
        </p:blipFill>
        <p:spPr>
          <a:xfrm>
            <a:off x="811763" y="4727085"/>
            <a:ext cx="5934269" cy="19466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9"/>
                                        </p:tgtEl>
                                        <p:attrNameLst>
                                          <p:attrName>style.visibility</p:attrName>
                                        </p:attrNameLst>
                                      </p:cBhvr>
                                      <p:to>
                                        <p:strVal val="visible"/>
                                      </p:to>
                                    </p:set>
                                    <p:anim calcmode="lin" valueType="num">
                                      <p:cBhvr additive="base">
                                        <p:cTn dur="500"/>
                                        <p:tgtEl>
                                          <p:spTgt spid="8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0"/>
                                        </p:tgtEl>
                                        <p:attrNameLst>
                                          <p:attrName>style.visibility</p:attrName>
                                        </p:attrNameLst>
                                      </p:cBhvr>
                                      <p:to>
                                        <p:strVal val="visible"/>
                                      </p:to>
                                    </p:set>
                                    <p:anim calcmode="lin" valueType="num">
                                      <p:cBhvr additive="base">
                                        <p:cTn dur="500"/>
                                        <p:tgtEl>
                                          <p:spTgt spid="8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26" name="Google Shape;826;p94"/>
          <p:cNvSpPr txBox="1"/>
          <p:nvPr>
            <p:ph type="title"/>
          </p:nvPr>
        </p:nvSpPr>
        <p:spPr>
          <a:xfrm>
            <a:off x="457200" y="22701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Mealy to Moore machine conversion</a:t>
            </a:r>
            <a:endParaRPr/>
          </a:p>
        </p:txBody>
      </p:sp>
      <p:pic>
        <p:nvPicPr>
          <p:cNvPr id="827" name="Google Shape;827;p94"/>
          <p:cNvPicPr preferRelativeResize="0"/>
          <p:nvPr/>
        </p:nvPicPr>
        <p:blipFill rotWithShape="1">
          <a:blip r:embed="rId3">
            <a:alphaModFix/>
          </a:blip>
          <a:srcRect b="0" l="0" r="0" t="0"/>
          <a:stretch/>
        </p:blipFill>
        <p:spPr>
          <a:xfrm>
            <a:off x="1315616" y="1193808"/>
            <a:ext cx="5673012" cy="2235192"/>
          </a:xfrm>
          <a:prstGeom prst="rect">
            <a:avLst/>
          </a:prstGeom>
          <a:noFill/>
          <a:ln>
            <a:noFill/>
          </a:ln>
        </p:spPr>
      </p:pic>
      <p:pic>
        <p:nvPicPr>
          <p:cNvPr id="828" name="Google Shape;828;p94"/>
          <p:cNvPicPr preferRelativeResize="0"/>
          <p:nvPr/>
        </p:nvPicPr>
        <p:blipFill rotWithShape="1">
          <a:blip r:embed="rId4">
            <a:alphaModFix/>
          </a:blip>
          <a:srcRect b="0" l="0" r="0" t="0"/>
          <a:stretch/>
        </p:blipFill>
        <p:spPr>
          <a:xfrm>
            <a:off x="615268" y="3747829"/>
            <a:ext cx="3309032" cy="2883159"/>
          </a:xfrm>
          <a:prstGeom prst="rect">
            <a:avLst/>
          </a:prstGeom>
          <a:noFill/>
          <a:ln>
            <a:noFill/>
          </a:ln>
        </p:spPr>
      </p:pic>
      <p:pic>
        <p:nvPicPr>
          <p:cNvPr id="829" name="Google Shape;829;p94"/>
          <p:cNvPicPr preferRelativeResize="0"/>
          <p:nvPr/>
        </p:nvPicPr>
        <p:blipFill rotWithShape="1">
          <a:blip r:embed="rId5">
            <a:alphaModFix/>
          </a:blip>
          <a:srcRect b="0" l="0" r="0" t="0"/>
          <a:stretch/>
        </p:blipFill>
        <p:spPr>
          <a:xfrm>
            <a:off x="4171950" y="3817808"/>
            <a:ext cx="4762500"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8"/>
                                        </p:tgtEl>
                                        <p:attrNameLst>
                                          <p:attrName>style.visibility</p:attrName>
                                        </p:attrNameLst>
                                      </p:cBhvr>
                                      <p:to>
                                        <p:strVal val="visible"/>
                                      </p:to>
                                    </p:set>
                                    <p:anim calcmode="lin" valueType="num">
                                      <p:cBhvr additive="base">
                                        <p:cTn dur="500"/>
                                        <p:tgtEl>
                                          <p:spTgt spid="8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9"/>
                                        </p:tgtEl>
                                        <p:attrNameLst>
                                          <p:attrName>style.visibility</p:attrName>
                                        </p:attrNameLst>
                                      </p:cBhvr>
                                      <p:to>
                                        <p:strVal val="visible"/>
                                      </p:to>
                                    </p:set>
                                    <p:anim calcmode="lin" valueType="num">
                                      <p:cBhvr additive="base">
                                        <p:cTn dur="500"/>
                                        <p:tgtEl>
                                          <p:spTgt spid="8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835" name="Google Shape;835;p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36" name="Google Shape;836;p95"/>
          <p:cNvPicPr preferRelativeResize="0"/>
          <p:nvPr/>
        </p:nvPicPr>
        <p:blipFill rotWithShape="1">
          <a:blip r:embed="rId3">
            <a:alphaModFix/>
          </a:blip>
          <a:srcRect b="0" l="0" r="0" t="0"/>
          <a:stretch/>
        </p:blipFill>
        <p:spPr>
          <a:xfrm>
            <a:off x="1221532" y="3265569"/>
            <a:ext cx="5331668" cy="3162300"/>
          </a:xfrm>
          <a:prstGeom prst="rect">
            <a:avLst/>
          </a:prstGeom>
          <a:noFill/>
          <a:ln>
            <a:noFill/>
          </a:ln>
        </p:spPr>
      </p:pic>
      <p:pic>
        <p:nvPicPr>
          <p:cNvPr id="837" name="Google Shape;837;p95"/>
          <p:cNvPicPr preferRelativeResize="0"/>
          <p:nvPr/>
        </p:nvPicPr>
        <p:blipFill rotWithShape="1">
          <a:blip r:embed="rId4">
            <a:alphaModFix/>
          </a:blip>
          <a:srcRect b="0" l="0" r="0" t="0"/>
          <a:stretch/>
        </p:blipFill>
        <p:spPr>
          <a:xfrm>
            <a:off x="457200" y="80704"/>
            <a:ext cx="3309032" cy="2883159"/>
          </a:xfrm>
          <a:prstGeom prst="rect">
            <a:avLst/>
          </a:prstGeom>
          <a:noFill/>
          <a:ln>
            <a:noFill/>
          </a:ln>
        </p:spPr>
      </p:pic>
      <p:pic>
        <p:nvPicPr>
          <p:cNvPr id="838" name="Google Shape;838;p95"/>
          <p:cNvPicPr preferRelativeResize="0"/>
          <p:nvPr/>
        </p:nvPicPr>
        <p:blipFill rotWithShape="1">
          <a:blip r:embed="rId5">
            <a:alphaModFix/>
          </a:blip>
          <a:srcRect b="0" l="0" r="0" t="0"/>
          <a:stretch/>
        </p:blipFill>
        <p:spPr>
          <a:xfrm>
            <a:off x="4022659" y="150683"/>
            <a:ext cx="4762500" cy="2743200"/>
          </a:xfrm>
          <a:prstGeom prst="rect">
            <a:avLst/>
          </a:prstGeom>
          <a:noFill/>
          <a:ln>
            <a:noFill/>
          </a:ln>
        </p:spPr>
      </p:pic>
      <p:sp>
        <p:nvSpPr>
          <p:cNvPr id="839" name="Google Shape;839;p95"/>
          <p:cNvSpPr txBox="1"/>
          <p:nvPr/>
        </p:nvSpPr>
        <p:spPr>
          <a:xfrm>
            <a:off x="8276253" y="4614388"/>
            <a:ext cx="457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6"/>
                                        </p:tgtEl>
                                        <p:attrNameLst>
                                          <p:attrName>style.visibility</p:attrName>
                                        </p:attrNameLst>
                                      </p:cBhvr>
                                      <p:to>
                                        <p:strVal val="visible"/>
                                      </p:to>
                                    </p:set>
                                    <p:anim calcmode="lin" valueType="num">
                                      <p:cBhvr additive="base">
                                        <p:cTn dur="500"/>
                                        <p:tgtEl>
                                          <p:spTgt spid="8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6"/>
          <p:cNvSpPr txBox="1"/>
          <p:nvPr>
            <p:ph idx="1" type="body"/>
          </p:nvPr>
        </p:nvSpPr>
        <p:spPr>
          <a:xfrm>
            <a:off x="298580" y="0"/>
            <a:ext cx="8229600"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US" sz="2400"/>
              <a:t>Convert following Mealy machine to its equivalent Moore Machine</a:t>
            </a:r>
            <a:endParaRPr sz="2400"/>
          </a:p>
        </p:txBody>
      </p:sp>
      <p:sp>
        <p:nvSpPr>
          <p:cNvPr id="845" name="Google Shape;845;p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46" name="Google Shape;846;p96"/>
          <p:cNvPicPr preferRelativeResize="0"/>
          <p:nvPr/>
        </p:nvPicPr>
        <p:blipFill rotWithShape="1">
          <a:blip r:embed="rId3">
            <a:alphaModFix/>
          </a:blip>
          <a:srcRect b="0" l="0" r="0" t="0"/>
          <a:stretch/>
        </p:blipFill>
        <p:spPr>
          <a:xfrm>
            <a:off x="2014886" y="935012"/>
            <a:ext cx="3322749" cy="1808188"/>
          </a:xfrm>
          <a:prstGeom prst="rect">
            <a:avLst/>
          </a:prstGeom>
          <a:noFill/>
          <a:ln>
            <a:noFill/>
          </a:ln>
        </p:spPr>
      </p:pic>
      <p:pic>
        <p:nvPicPr>
          <p:cNvPr id="847" name="Google Shape;847;p96"/>
          <p:cNvPicPr preferRelativeResize="0"/>
          <p:nvPr/>
        </p:nvPicPr>
        <p:blipFill rotWithShape="1">
          <a:blip r:embed="rId4">
            <a:alphaModFix/>
          </a:blip>
          <a:srcRect b="0" l="0" r="0" t="0"/>
          <a:stretch/>
        </p:blipFill>
        <p:spPr>
          <a:xfrm>
            <a:off x="2231330" y="3429000"/>
            <a:ext cx="3580327" cy="24939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gtEl>
                                        <p:attrNameLst>
                                          <p:attrName>style.visibility</p:attrName>
                                        </p:attrNameLst>
                                      </p:cBhvr>
                                      <p:to>
                                        <p:strVal val="visible"/>
                                      </p:to>
                                    </p:set>
                                    <p:anim calcmode="lin" valueType="num">
                                      <p:cBhvr additive="base">
                                        <p:cTn dur="500"/>
                                        <p:tgtEl>
                                          <p:spTgt spid="8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6"/>
          <p:cNvSpPr txBox="1"/>
          <p:nvPr>
            <p:ph type="title"/>
          </p:nvPr>
        </p:nvSpPr>
        <p:spPr>
          <a:xfrm>
            <a:off x="457200" y="-5281"/>
            <a:ext cx="8229600" cy="36512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a:t>FSM: Examples</a:t>
            </a:r>
            <a:endParaRPr/>
          </a:p>
        </p:txBody>
      </p:sp>
      <p:sp>
        <p:nvSpPr>
          <p:cNvPr id="129" name="Google Shape;129;p36"/>
          <p:cNvSpPr txBox="1"/>
          <p:nvPr>
            <p:ph idx="1" type="body"/>
          </p:nvPr>
        </p:nvSpPr>
        <p:spPr>
          <a:xfrm>
            <a:off x="345236" y="564426"/>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Example 1:  Construct a FSM for Binary adder</a:t>
            </a:r>
            <a:endParaRPr sz="2400"/>
          </a:p>
        </p:txBody>
      </p:sp>
      <p:sp>
        <p:nvSpPr>
          <p:cNvPr id="130" name="Google Shape;130;p36"/>
          <p:cNvSpPr txBox="1"/>
          <p:nvPr>
            <p:ph idx="12" type="sldNum"/>
          </p:nvPr>
        </p:nvSpPr>
        <p:spPr>
          <a:xfrm>
            <a:off x="6553200" y="6337688"/>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1" name="Google Shape;131;p36"/>
          <p:cNvPicPr preferRelativeResize="0"/>
          <p:nvPr/>
        </p:nvPicPr>
        <p:blipFill rotWithShape="1">
          <a:blip r:embed="rId3">
            <a:alphaModFix/>
          </a:blip>
          <a:srcRect b="0" l="0" r="0" t="0"/>
          <a:stretch/>
        </p:blipFill>
        <p:spPr>
          <a:xfrm>
            <a:off x="92938" y="1436662"/>
            <a:ext cx="9144000" cy="2588558"/>
          </a:xfrm>
          <a:prstGeom prst="rect">
            <a:avLst/>
          </a:prstGeom>
          <a:noFill/>
          <a:ln>
            <a:noFill/>
          </a:ln>
        </p:spPr>
      </p:pic>
      <p:pic>
        <p:nvPicPr>
          <p:cNvPr id="132" name="Google Shape;132;p36"/>
          <p:cNvPicPr preferRelativeResize="0"/>
          <p:nvPr/>
        </p:nvPicPr>
        <p:blipFill rotWithShape="1">
          <a:blip r:embed="rId4">
            <a:alphaModFix/>
          </a:blip>
          <a:srcRect b="0" l="0" r="0" t="0"/>
          <a:stretch/>
        </p:blipFill>
        <p:spPr>
          <a:xfrm>
            <a:off x="1083232" y="3988129"/>
            <a:ext cx="1545465"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500"/>
                                        <p:tgtEl>
                                          <p:spTgt spid="1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500"/>
                                        <p:tgtEl>
                                          <p:spTgt spid="1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53" name="Google Shape;853;p97"/>
          <p:cNvPicPr preferRelativeResize="0"/>
          <p:nvPr/>
        </p:nvPicPr>
        <p:blipFill rotWithShape="1">
          <a:blip r:embed="rId3">
            <a:alphaModFix/>
          </a:blip>
          <a:srcRect b="0" l="0" r="0" t="0"/>
          <a:stretch/>
        </p:blipFill>
        <p:spPr>
          <a:xfrm>
            <a:off x="968018" y="-1"/>
            <a:ext cx="6722772" cy="3097763"/>
          </a:xfrm>
          <a:prstGeom prst="rect">
            <a:avLst/>
          </a:prstGeom>
          <a:noFill/>
          <a:ln>
            <a:noFill/>
          </a:ln>
        </p:spPr>
      </p:pic>
      <p:pic>
        <p:nvPicPr>
          <p:cNvPr id="854" name="Google Shape;854;p97"/>
          <p:cNvPicPr preferRelativeResize="0"/>
          <p:nvPr/>
        </p:nvPicPr>
        <p:blipFill rotWithShape="1">
          <a:blip r:embed="rId4">
            <a:alphaModFix/>
          </a:blip>
          <a:srcRect b="0" l="0" r="0" t="0"/>
          <a:stretch/>
        </p:blipFill>
        <p:spPr>
          <a:xfrm>
            <a:off x="968018" y="3429000"/>
            <a:ext cx="6284890"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54"/>
                                        </p:tgtEl>
                                        <p:attrNameLst>
                                          <p:attrName>style.visibility</p:attrName>
                                        </p:attrNameLst>
                                      </p:cBhvr>
                                      <p:to>
                                        <p:strVal val="visible"/>
                                      </p:to>
                                    </p:set>
                                    <p:anim calcmode="lin" valueType="num">
                                      <p:cBhvr additive="base">
                                        <p:cTn dur="500"/>
                                        <p:tgtEl>
                                          <p:spTgt spid="8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7"/>
          <p:cNvSpPr txBox="1"/>
          <p:nvPr>
            <p:ph type="title"/>
          </p:nvPr>
        </p:nvSpPr>
        <p:spPr>
          <a:xfrm>
            <a:off x="457200" y="-5281"/>
            <a:ext cx="8229600" cy="36512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a:t>FSM: Examples</a:t>
            </a:r>
            <a:endParaRPr/>
          </a:p>
        </p:txBody>
      </p:sp>
      <p:sp>
        <p:nvSpPr>
          <p:cNvPr id="141" name="Google Shape;141;p37"/>
          <p:cNvSpPr txBox="1"/>
          <p:nvPr>
            <p:ph idx="1" type="body"/>
          </p:nvPr>
        </p:nvSpPr>
        <p:spPr>
          <a:xfrm>
            <a:off x="345236" y="56442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Char char="•"/>
            </a:pPr>
            <a:r>
              <a:rPr lang="en-US" sz="2400"/>
              <a:t>Construct a FSM for Binary adder</a:t>
            </a:r>
            <a:endParaRPr sz="2400"/>
          </a:p>
        </p:txBody>
      </p:sp>
      <p:sp>
        <p:nvSpPr>
          <p:cNvPr id="142" name="Google Shape;142;p37"/>
          <p:cNvSpPr txBox="1"/>
          <p:nvPr>
            <p:ph idx="12" type="sldNum"/>
          </p:nvPr>
        </p:nvSpPr>
        <p:spPr>
          <a:xfrm>
            <a:off x="6553200" y="6337688"/>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43" name="Google Shape;143;p37"/>
          <p:cNvGraphicFramePr/>
          <p:nvPr/>
        </p:nvGraphicFramePr>
        <p:xfrm>
          <a:off x="569164" y="2074349"/>
          <a:ext cx="3000000" cy="3000000"/>
        </p:xfrm>
        <a:graphic>
          <a:graphicData uri="http://schemas.openxmlformats.org/drawingml/2006/table">
            <a:tbl>
              <a:tblPr bandRow="1" firstRow="1">
                <a:noFill/>
                <a:tableStyleId>{C9E8ADB9-28F5-4F97-A0B2-77F3E1BD2B45}</a:tableStyleId>
              </a:tblPr>
              <a:tblGrid>
                <a:gridCol w="547950"/>
                <a:gridCol w="982250"/>
                <a:gridCol w="1045025"/>
              </a:tblGrid>
              <a:tr h="456250">
                <a:tc>
                  <a:txBody>
                    <a:bodyPr/>
                    <a:lstStyle/>
                    <a:p>
                      <a:pPr indent="0" lvl="0" marL="0" marR="0" rtl="0" algn="l">
                        <a:lnSpc>
                          <a:spcPct val="100000"/>
                        </a:lnSpc>
                        <a:spcBef>
                          <a:spcPts val="0"/>
                        </a:spcBef>
                        <a:spcAft>
                          <a:spcPts val="0"/>
                        </a:spcAft>
                        <a:buNone/>
                      </a:pPr>
                      <a:r>
                        <a:rPr lang="en-US" sz="1400" u="none" cap="none" strike="noStrike">
                          <a:solidFill>
                            <a:schemeClr val="dk1"/>
                          </a:solidFill>
                        </a:rPr>
                        <a:t>I   S</a:t>
                      </a:r>
                      <a:endParaRPr sz="1400" u="none" cap="none" strike="noStrike">
                        <a:solidFill>
                          <a:schemeClr val="dk1"/>
                        </a:solidFill>
                      </a:endParaRPr>
                    </a:p>
                  </a:txBody>
                  <a:tcPr marT="45725" marB="45725" marR="91450" marL="91450">
                    <a:solidFill>
                      <a:schemeClr val="lt2"/>
                    </a:solidFill>
                  </a:tcPr>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Carry</a:t>
                      </a:r>
                      <a:endParaRPr sz="1400" u="none" cap="none" strike="noStrike">
                        <a:solidFill>
                          <a:schemeClr val="dk1"/>
                        </a:solidFill>
                      </a:endParaRPr>
                    </a:p>
                  </a:txBody>
                  <a:tcPr marT="45725" marB="45725" marR="91450" marL="91450">
                    <a:solidFill>
                      <a:schemeClr val="lt2"/>
                    </a:solidFill>
                  </a:tcPr>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No Carry</a:t>
                      </a:r>
                      <a:endParaRPr sz="1400" u="none" cap="none" strike="noStrike">
                        <a:solidFill>
                          <a:schemeClr val="dk1"/>
                        </a:solidFill>
                      </a:endParaRPr>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(0,0)</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(0,1)</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(1,0)</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(1,1)</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bl>
          </a:graphicData>
        </a:graphic>
      </p:graphicFrame>
      <p:pic>
        <p:nvPicPr>
          <p:cNvPr id="144" name="Google Shape;144;p37"/>
          <p:cNvPicPr preferRelativeResize="0"/>
          <p:nvPr/>
        </p:nvPicPr>
        <p:blipFill rotWithShape="1">
          <a:blip r:embed="rId3">
            <a:alphaModFix/>
          </a:blip>
          <a:srcRect b="0" l="0" r="0" t="0"/>
          <a:stretch/>
        </p:blipFill>
        <p:spPr>
          <a:xfrm>
            <a:off x="1012557" y="1522173"/>
            <a:ext cx="1700011" cy="330740"/>
          </a:xfrm>
          <a:prstGeom prst="rect">
            <a:avLst/>
          </a:prstGeom>
          <a:noFill/>
          <a:ln>
            <a:noFill/>
          </a:ln>
        </p:spPr>
      </p:pic>
      <p:pic>
        <p:nvPicPr>
          <p:cNvPr id="145" name="Google Shape;145;p37"/>
          <p:cNvPicPr preferRelativeResize="0"/>
          <p:nvPr/>
        </p:nvPicPr>
        <p:blipFill rotWithShape="1">
          <a:blip r:embed="rId4">
            <a:alphaModFix/>
          </a:blip>
          <a:srcRect b="0" l="0" r="0" t="0"/>
          <a:stretch/>
        </p:blipFill>
        <p:spPr>
          <a:xfrm>
            <a:off x="3760631" y="1500234"/>
            <a:ext cx="1622738" cy="365125"/>
          </a:xfrm>
          <a:prstGeom prst="rect">
            <a:avLst/>
          </a:prstGeom>
          <a:noFill/>
          <a:ln>
            <a:noFill/>
          </a:ln>
        </p:spPr>
      </p:pic>
      <p:sp>
        <p:nvSpPr>
          <p:cNvPr id="146" name="Google Shape;146;p37"/>
          <p:cNvSpPr txBox="1"/>
          <p:nvPr/>
        </p:nvSpPr>
        <p:spPr>
          <a:xfrm>
            <a:off x="2340263" y="2646838"/>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47" name="Google Shape;147;p37"/>
          <p:cNvSpPr txBox="1"/>
          <p:nvPr/>
        </p:nvSpPr>
        <p:spPr>
          <a:xfrm>
            <a:off x="2274950" y="3143875"/>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48" name="Google Shape;148;p37"/>
          <p:cNvSpPr txBox="1"/>
          <p:nvPr/>
        </p:nvSpPr>
        <p:spPr>
          <a:xfrm>
            <a:off x="1304559" y="3109158"/>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49" name="Google Shape;149;p37"/>
          <p:cNvSpPr txBox="1"/>
          <p:nvPr/>
        </p:nvSpPr>
        <p:spPr>
          <a:xfrm>
            <a:off x="1307205" y="3562957"/>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50" name="Google Shape;150;p37"/>
          <p:cNvSpPr txBox="1"/>
          <p:nvPr/>
        </p:nvSpPr>
        <p:spPr>
          <a:xfrm>
            <a:off x="2285629" y="3592247"/>
            <a:ext cx="3278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51" name="Google Shape;151;p37"/>
          <p:cNvSpPr txBox="1"/>
          <p:nvPr/>
        </p:nvSpPr>
        <p:spPr>
          <a:xfrm>
            <a:off x="1307204" y="3990763"/>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52" name="Google Shape;152;p37"/>
          <p:cNvSpPr txBox="1"/>
          <p:nvPr/>
        </p:nvSpPr>
        <p:spPr>
          <a:xfrm>
            <a:off x="2201848" y="4024891"/>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0</a:t>
            </a:r>
            <a:endParaRPr b="0" i="0" sz="1400" u="none" cap="none" strike="noStrike">
              <a:solidFill>
                <a:srgbClr val="000000"/>
              </a:solidFill>
              <a:latin typeface="Arial"/>
              <a:ea typeface="Arial"/>
              <a:cs typeface="Arial"/>
              <a:sym typeface="Arial"/>
            </a:endParaRPr>
          </a:p>
        </p:txBody>
      </p:sp>
      <p:sp>
        <p:nvSpPr>
          <p:cNvPr id="153" name="Google Shape;153;p37"/>
          <p:cNvSpPr txBox="1"/>
          <p:nvPr/>
        </p:nvSpPr>
        <p:spPr>
          <a:xfrm>
            <a:off x="1296955" y="2575211"/>
            <a:ext cx="3825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1</a:t>
            </a:r>
            <a:endParaRPr b="0" i="0" sz="1400" u="none" cap="none" strike="noStrike">
              <a:solidFill>
                <a:srgbClr val="000000"/>
              </a:solidFill>
              <a:latin typeface="Arial"/>
              <a:ea typeface="Arial"/>
              <a:cs typeface="Arial"/>
              <a:sym typeface="Arial"/>
            </a:endParaRPr>
          </a:p>
        </p:txBody>
      </p:sp>
      <p:cxnSp>
        <p:nvCxnSpPr>
          <p:cNvPr id="154" name="Google Shape;154;p37"/>
          <p:cNvCxnSpPr/>
          <p:nvPr/>
        </p:nvCxnSpPr>
        <p:spPr>
          <a:xfrm rot="10800000">
            <a:off x="569164" y="2073873"/>
            <a:ext cx="522518" cy="436550"/>
          </a:xfrm>
          <a:prstGeom prst="straightConnector1">
            <a:avLst/>
          </a:prstGeom>
          <a:noFill/>
          <a:ln cap="flat" cmpd="sng" w="9525">
            <a:solidFill>
              <a:srgbClr val="4A7DBA"/>
            </a:solidFill>
            <a:prstDash val="solid"/>
            <a:round/>
            <a:headEnd len="sm" w="sm" type="none"/>
            <a:tailEnd len="sm" w="sm" type="none"/>
          </a:ln>
        </p:spPr>
      </p:cxnSp>
      <p:cxnSp>
        <p:nvCxnSpPr>
          <p:cNvPr id="155" name="Google Shape;155;p37"/>
          <p:cNvCxnSpPr/>
          <p:nvPr/>
        </p:nvCxnSpPr>
        <p:spPr>
          <a:xfrm>
            <a:off x="1091682" y="2510423"/>
            <a:ext cx="2032518" cy="0"/>
          </a:xfrm>
          <a:prstGeom prst="straightConnector1">
            <a:avLst/>
          </a:prstGeom>
          <a:noFill/>
          <a:ln cap="flat" cmpd="sng" w="9525">
            <a:solidFill>
              <a:srgbClr val="4A7DBA"/>
            </a:solidFill>
            <a:prstDash val="solid"/>
            <a:round/>
            <a:headEnd len="sm" w="sm" type="none"/>
            <a:tailEnd len="sm" w="sm" type="none"/>
          </a:ln>
        </p:spPr>
      </p:cxnSp>
      <p:cxnSp>
        <p:nvCxnSpPr>
          <p:cNvPr id="156" name="Google Shape;156;p37"/>
          <p:cNvCxnSpPr/>
          <p:nvPr/>
        </p:nvCxnSpPr>
        <p:spPr>
          <a:xfrm>
            <a:off x="1091682" y="2510423"/>
            <a:ext cx="0" cy="1845176"/>
          </a:xfrm>
          <a:prstGeom prst="straightConnector1">
            <a:avLst/>
          </a:prstGeom>
          <a:noFill/>
          <a:ln cap="flat" cmpd="sng" w="9525">
            <a:solidFill>
              <a:srgbClr val="4A7DBA"/>
            </a:solidFill>
            <a:prstDash val="solid"/>
            <a:round/>
            <a:headEnd len="sm" w="sm" type="none"/>
            <a:tailEnd len="sm" w="sm" type="none"/>
          </a:ln>
        </p:spPr>
      </p:cxnSp>
      <p:sp>
        <p:nvSpPr>
          <p:cNvPr id="157" name="Google Shape;157;p37"/>
          <p:cNvSpPr txBox="1"/>
          <p:nvPr/>
        </p:nvSpPr>
        <p:spPr>
          <a:xfrm>
            <a:off x="4896661" y="2601630"/>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58" name="Google Shape;158;p37"/>
          <p:cNvSpPr txBox="1"/>
          <p:nvPr/>
        </p:nvSpPr>
        <p:spPr>
          <a:xfrm>
            <a:off x="4896661" y="3098667"/>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59" name="Google Shape;159;p37"/>
          <p:cNvSpPr txBox="1"/>
          <p:nvPr/>
        </p:nvSpPr>
        <p:spPr>
          <a:xfrm>
            <a:off x="4056903" y="3063950"/>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60" name="Google Shape;160;p37"/>
          <p:cNvSpPr txBox="1"/>
          <p:nvPr/>
        </p:nvSpPr>
        <p:spPr>
          <a:xfrm>
            <a:off x="4059549" y="3517749"/>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61" name="Google Shape;161;p37"/>
          <p:cNvSpPr txBox="1"/>
          <p:nvPr/>
        </p:nvSpPr>
        <p:spPr>
          <a:xfrm>
            <a:off x="4909555" y="3565709"/>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62" name="Google Shape;162;p37"/>
          <p:cNvSpPr txBox="1"/>
          <p:nvPr/>
        </p:nvSpPr>
        <p:spPr>
          <a:xfrm>
            <a:off x="4059548" y="3945555"/>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63" name="Google Shape;163;p37"/>
          <p:cNvSpPr txBox="1"/>
          <p:nvPr/>
        </p:nvSpPr>
        <p:spPr>
          <a:xfrm>
            <a:off x="4851552" y="3979683"/>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0</a:t>
            </a:r>
            <a:endParaRPr b="0" i="0" sz="1400" u="none" cap="none" strike="noStrike">
              <a:solidFill>
                <a:srgbClr val="000000"/>
              </a:solidFill>
              <a:latin typeface="Arial"/>
              <a:ea typeface="Arial"/>
              <a:cs typeface="Arial"/>
              <a:sym typeface="Arial"/>
            </a:endParaRPr>
          </a:p>
        </p:txBody>
      </p:sp>
      <p:sp>
        <p:nvSpPr>
          <p:cNvPr id="164" name="Google Shape;164;p37"/>
          <p:cNvSpPr txBox="1"/>
          <p:nvPr/>
        </p:nvSpPr>
        <p:spPr>
          <a:xfrm>
            <a:off x="4049299" y="2530003"/>
            <a:ext cx="3825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1</a:t>
            </a:r>
            <a:endParaRPr b="0" i="0" sz="1400" u="none" cap="none" strike="noStrike">
              <a:solidFill>
                <a:srgbClr val="000000"/>
              </a:solidFill>
              <a:latin typeface="Arial"/>
              <a:ea typeface="Arial"/>
              <a:cs typeface="Arial"/>
              <a:sym typeface="Arial"/>
            </a:endParaRPr>
          </a:p>
        </p:txBody>
      </p:sp>
      <p:cxnSp>
        <p:nvCxnSpPr>
          <p:cNvPr id="165" name="Google Shape;165;p37"/>
          <p:cNvCxnSpPr/>
          <p:nvPr/>
        </p:nvCxnSpPr>
        <p:spPr>
          <a:xfrm>
            <a:off x="3844026" y="2465215"/>
            <a:ext cx="1744819" cy="0"/>
          </a:xfrm>
          <a:prstGeom prst="straightConnector1">
            <a:avLst/>
          </a:prstGeom>
          <a:noFill/>
          <a:ln cap="flat" cmpd="sng" w="9525">
            <a:solidFill>
              <a:srgbClr val="4A7DBA"/>
            </a:solidFill>
            <a:prstDash val="solid"/>
            <a:round/>
            <a:headEnd len="sm" w="sm" type="none"/>
            <a:tailEnd len="sm" w="sm" type="none"/>
          </a:ln>
        </p:spPr>
      </p:cxnSp>
      <p:graphicFrame>
        <p:nvGraphicFramePr>
          <p:cNvPr id="166" name="Google Shape;166;p37"/>
          <p:cNvGraphicFramePr/>
          <p:nvPr/>
        </p:nvGraphicFramePr>
        <p:xfrm>
          <a:off x="3295888" y="2069292"/>
          <a:ext cx="3000000" cy="3000000"/>
        </p:xfrm>
        <a:graphic>
          <a:graphicData uri="http://schemas.openxmlformats.org/drawingml/2006/table">
            <a:tbl>
              <a:tblPr bandRow="1" firstRow="1">
                <a:noFill/>
                <a:tableStyleId>{C9E8ADB9-28F5-4F97-A0B2-77F3E1BD2B45}</a:tableStyleId>
              </a:tblPr>
              <a:tblGrid>
                <a:gridCol w="632300"/>
                <a:gridCol w="1114250"/>
                <a:gridCol w="1025575"/>
              </a:tblGrid>
              <a:tr h="456250">
                <a:tc>
                  <a:txBody>
                    <a:bodyPr/>
                    <a:lstStyle/>
                    <a:p>
                      <a:pPr indent="0" lvl="0" marL="0" marR="0" rtl="0" algn="l">
                        <a:lnSpc>
                          <a:spcPct val="100000"/>
                        </a:lnSpc>
                        <a:spcBef>
                          <a:spcPts val="0"/>
                        </a:spcBef>
                        <a:spcAft>
                          <a:spcPts val="0"/>
                        </a:spcAft>
                        <a:buNone/>
                      </a:pPr>
                      <a:r>
                        <a:rPr lang="en-US" sz="1400" u="none" cap="none" strike="noStrike">
                          <a:solidFill>
                            <a:schemeClr val="dk1"/>
                          </a:solidFill>
                        </a:rPr>
                        <a:t>I     S</a:t>
                      </a:r>
                      <a:endParaRPr sz="1400" u="none" cap="none" strike="noStrike">
                        <a:solidFill>
                          <a:schemeClr val="dk1"/>
                        </a:solidFill>
                      </a:endParaRPr>
                    </a:p>
                  </a:txBody>
                  <a:tcPr marT="45725" marB="45725" marR="91450" marL="91450">
                    <a:solidFill>
                      <a:schemeClr val="lt2"/>
                    </a:solidFill>
                  </a:tcPr>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     Carry</a:t>
                      </a:r>
                      <a:endParaRPr sz="1400" u="none" cap="none" strike="noStrike">
                        <a:solidFill>
                          <a:schemeClr val="dk1"/>
                        </a:solidFill>
                      </a:endParaRPr>
                    </a:p>
                  </a:txBody>
                  <a:tcPr marT="45725" marB="45725" marR="91450" marL="91450">
                    <a:solidFill>
                      <a:schemeClr val="lt2"/>
                    </a:solidFill>
                  </a:tcPr>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No Carry</a:t>
                      </a:r>
                      <a:endParaRPr sz="1400" u="none" cap="none" strike="noStrike">
                        <a:solidFill>
                          <a:schemeClr val="dk1"/>
                        </a:solidFill>
                      </a:endParaRPr>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(0,0)</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(0,1)</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(1,0)</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(1,1)</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bl>
          </a:graphicData>
        </a:graphic>
      </p:graphicFrame>
      <p:sp>
        <p:nvSpPr>
          <p:cNvPr id="167" name="Google Shape;167;p37"/>
          <p:cNvSpPr txBox="1"/>
          <p:nvPr/>
        </p:nvSpPr>
        <p:spPr>
          <a:xfrm>
            <a:off x="4015150" y="3547286"/>
            <a:ext cx="7170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Carry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 name="Google Shape;168;p37"/>
          <p:cNvSpPr txBox="1"/>
          <p:nvPr/>
        </p:nvSpPr>
        <p:spPr>
          <a:xfrm>
            <a:off x="3919317" y="2548084"/>
            <a:ext cx="11223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No Carry</a:t>
            </a:r>
            <a:endParaRPr b="0" i="0" sz="1400" u="none" cap="none" strike="noStrike">
              <a:solidFill>
                <a:srgbClr val="000000"/>
              </a:solidFill>
              <a:latin typeface="Arial"/>
              <a:ea typeface="Arial"/>
              <a:cs typeface="Arial"/>
              <a:sym typeface="Arial"/>
            </a:endParaRPr>
          </a:p>
        </p:txBody>
      </p:sp>
      <p:sp>
        <p:nvSpPr>
          <p:cNvPr id="169" name="Google Shape;169;p37"/>
          <p:cNvSpPr txBox="1"/>
          <p:nvPr/>
        </p:nvSpPr>
        <p:spPr>
          <a:xfrm>
            <a:off x="4027177" y="3999560"/>
            <a:ext cx="7170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Carry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 name="Google Shape;170;p37"/>
          <p:cNvSpPr txBox="1"/>
          <p:nvPr/>
        </p:nvSpPr>
        <p:spPr>
          <a:xfrm>
            <a:off x="4001618" y="3063133"/>
            <a:ext cx="7170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Carry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 name="Google Shape;171;p37"/>
          <p:cNvSpPr txBox="1"/>
          <p:nvPr/>
        </p:nvSpPr>
        <p:spPr>
          <a:xfrm>
            <a:off x="5096440" y="3971570"/>
            <a:ext cx="7170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Carry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 name="Google Shape;172;p37"/>
          <p:cNvSpPr txBox="1"/>
          <p:nvPr/>
        </p:nvSpPr>
        <p:spPr>
          <a:xfrm>
            <a:off x="4972751" y="2608891"/>
            <a:ext cx="11223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No Carry</a:t>
            </a:r>
            <a:endParaRPr b="0" i="0" sz="1400" u="none" cap="none" strike="noStrike">
              <a:solidFill>
                <a:srgbClr val="000000"/>
              </a:solidFill>
              <a:latin typeface="Arial"/>
              <a:ea typeface="Arial"/>
              <a:cs typeface="Arial"/>
              <a:sym typeface="Arial"/>
            </a:endParaRPr>
          </a:p>
        </p:txBody>
      </p:sp>
      <p:sp>
        <p:nvSpPr>
          <p:cNvPr id="173" name="Google Shape;173;p37"/>
          <p:cNvSpPr txBox="1"/>
          <p:nvPr/>
        </p:nvSpPr>
        <p:spPr>
          <a:xfrm>
            <a:off x="5027686" y="3084487"/>
            <a:ext cx="11223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No Carry</a:t>
            </a:r>
            <a:endParaRPr b="0" i="0" sz="1400" u="none" cap="none" strike="noStrike">
              <a:solidFill>
                <a:srgbClr val="000000"/>
              </a:solidFill>
              <a:latin typeface="Arial"/>
              <a:ea typeface="Arial"/>
              <a:cs typeface="Arial"/>
              <a:sym typeface="Arial"/>
            </a:endParaRPr>
          </a:p>
        </p:txBody>
      </p:sp>
      <p:sp>
        <p:nvSpPr>
          <p:cNvPr id="174" name="Google Shape;174;p37"/>
          <p:cNvSpPr txBox="1"/>
          <p:nvPr/>
        </p:nvSpPr>
        <p:spPr>
          <a:xfrm>
            <a:off x="5013537" y="3583360"/>
            <a:ext cx="11223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No Carry</a:t>
            </a:r>
            <a:endParaRPr b="0" i="0" sz="1400" u="none" cap="none" strike="noStrike">
              <a:solidFill>
                <a:srgbClr val="000000"/>
              </a:solidFill>
              <a:latin typeface="Arial"/>
              <a:ea typeface="Arial"/>
              <a:cs typeface="Arial"/>
              <a:sym typeface="Arial"/>
            </a:endParaRPr>
          </a:p>
        </p:txBody>
      </p:sp>
      <p:cxnSp>
        <p:nvCxnSpPr>
          <p:cNvPr id="175" name="Google Shape;175;p37"/>
          <p:cNvCxnSpPr/>
          <p:nvPr/>
        </p:nvCxnSpPr>
        <p:spPr>
          <a:xfrm>
            <a:off x="3244464" y="2524309"/>
            <a:ext cx="2762484" cy="33536"/>
          </a:xfrm>
          <a:prstGeom prst="straightConnector1">
            <a:avLst/>
          </a:prstGeom>
          <a:noFill/>
          <a:ln cap="flat" cmpd="sng" w="9525">
            <a:solidFill>
              <a:srgbClr val="4A7DBA"/>
            </a:solidFill>
            <a:prstDash val="solid"/>
            <a:round/>
            <a:headEnd len="sm" w="sm" type="none"/>
            <a:tailEnd len="sm" w="sm" type="none"/>
          </a:ln>
        </p:spPr>
      </p:cxnSp>
      <p:cxnSp>
        <p:nvCxnSpPr>
          <p:cNvPr id="176" name="Google Shape;176;p37"/>
          <p:cNvCxnSpPr/>
          <p:nvPr/>
        </p:nvCxnSpPr>
        <p:spPr>
          <a:xfrm rot="10800000">
            <a:off x="3433693" y="2113211"/>
            <a:ext cx="487240" cy="462000"/>
          </a:xfrm>
          <a:prstGeom prst="straightConnector1">
            <a:avLst/>
          </a:prstGeom>
          <a:noFill/>
          <a:ln cap="flat" cmpd="sng" w="9525">
            <a:solidFill>
              <a:srgbClr val="4A7DBA"/>
            </a:solidFill>
            <a:prstDash val="solid"/>
            <a:round/>
            <a:headEnd len="sm" w="sm" type="none"/>
            <a:tailEnd len="sm" w="sm" type="none"/>
          </a:ln>
        </p:spPr>
      </p:cxnSp>
      <p:cxnSp>
        <p:nvCxnSpPr>
          <p:cNvPr id="177" name="Google Shape;177;p37"/>
          <p:cNvCxnSpPr/>
          <p:nvPr/>
        </p:nvCxnSpPr>
        <p:spPr>
          <a:xfrm>
            <a:off x="3920933" y="2548084"/>
            <a:ext cx="0" cy="1826911"/>
          </a:xfrm>
          <a:prstGeom prst="straightConnector1">
            <a:avLst/>
          </a:prstGeom>
          <a:noFill/>
          <a:ln cap="flat" cmpd="sng" w="9525">
            <a:solidFill>
              <a:srgbClr val="4A7DBA"/>
            </a:solidFill>
            <a:prstDash val="solid"/>
            <a:round/>
            <a:headEnd len="sm" w="sm" type="none"/>
            <a:tailEnd len="sm" w="sm" type="none"/>
          </a:ln>
        </p:spPr>
      </p:cxnSp>
      <p:cxnSp>
        <p:nvCxnSpPr>
          <p:cNvPr id="178" name="Google Shape;178;p37"/>
          <p:cNvCxnSpPr/>
          <p:nvPr/>
        </p:nvCxnSpPr>
        <p:spPr>
          <a:xfrm>
            <a:off x="5037704" y="2113211"/>
            <a:ext cx="0" cy="2223638"/>
          </a:xfrm>
          <a:prstGeom prst="straightConnector1">
            <a:avLst/>
          </a:prstGeom>
          <a:noFill/>
          <a:ln cap="flat" cmpd="sng" w="9525">
            <a:solidFill>
              <a:srgbClr val="4A7DBA"/>
            </a:solidFill>
            <a:prstDash val="solid"/>
            <a:round/>
            <a:headEnd len="sm" w="sm" type="none"/>
            <a:tailEnd len="sm" w="sm" type="none"/>
          </a:ln>
        </p:spPr>
      </p:cxnSp>
      <p:cxnSp>
        <p:nvCxnSpPr>
          <p:cNvPr id="179" name="Google Shape;179;p37"/>
          <p:cNvCxnSpPr/>
          <p:nvPr/>
        </p:nvCxnSpPr>
        <p:spPr>
          <a:xfrm>
            <a:off x="2073500" y="2079083"/>
            <a:ext cx="0" cy="2223638"/>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500"/>
                                        <p:tgtEl>
                                          <p:spTgt spid="1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500"/>
                                        <p:tgtEl>
                                          <p:spTgt spid="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500"/>
                                        <p:tgtEl>
                                          <p:spTgt spid="1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500"/>
                                        <p:tgtEl>
                                          <p:spTgt spid="1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500"/>
                                        <p:tgtEl>
                                          <p:spTgt spid="1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500"/>
                                        <p:tgtEl>
                                          <p:spTgt spid="1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500"/>
                                        <p:tgtEl>
                                          <p:spTgt spid="1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500"/>
                                        <p:tgtEl>
                                          <p:spTgt spid="1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500"/>
                                        <p:tgtEl>
                                          <p:spTgt spid="1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500"/>
                                        <p:tgtEl>
                                          <p:spTgt spid="1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8"/>
          <p:cNvSpPr txBox="1"/>
          <p:nvPr>
            <p:ph idx="12" type="sldNum"/>
          </p:nvPr>
        </p:nvSpPr>
        <p:spPr>
          <a:xfrm>
            <a:off x="6553200" y="6337688"/>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88" name="Google Shape;188;p38"/>
          <p:cNvGraphicFramePr/>
          <p:nvPr/>
        </p:nvGraphicFramePr>
        <p:xfrm>
          <a:off x="569164" y="208260"/>
          <a:ext cx="3000000" cy="3000000"/>
        </p:xfrm>
        <a:graphic>
          <a:graphicData uri="http://schemas.openxmlformats.org/drawingml/2006/table">
            <a:tbl>
              <a:tblPr bandRow="1" firstRow="1">
                <a:noFill/>
                <a:tableStyleId>{C9E8ADB9-28F5-4F97-A0B2-77F3E1BD2B45}</a:tableStyleId>
              </a:tblPr>
              <a:tblGrid>
                <a:gridCol w="547950"/>
                <a:gridCol w="982250"/>
                <a:gridCol w="1045025"/>
              </a:tblGrid>
              <a:tr h="456250">
                <a:tc>
                  <a:txBody>
                    <a:bodyPr/>
                    <a:lstStyle/>
                    <a:p>
                      <a:pPr indent="0" lvl="0" marL="0" marR="0" rtl="0" algn="l">
                        <a:lnSpc>
                          <a:spcPct val="100000"/>
                        </a:lnSpc>
                        <a:spcBef>
                          <a:spcPts val="0"/>
                        </a:spcBef>
                        <a:spcAft>
                          <a:spcPts val="0"/>
                        </a:spcAft>
                        <a:buNone/>
                      </a:pPr>
                      <a:r>
                        <a:rPr lang="en-US" sz="1400" u="none" cap="none" strike="noStrike">
                          <a:solidFill>
                            <a:schemeClr val="dk1"/>
                          </a:solidFill>
                        </a:rPr>
                        <a:t>I   S</a:t>
                      </a:r>
                      <a:endParaRPr sz="1400" u="none" cap="none" strike="noStrike">
                        <a:solidFill>
                          <a:schemeClr val="dk1"/>
                        </a:solidFill>
                      </a:endParaRPr>
                    </a:p>
                  </a:txBody>
                  <a:tcPr marT="45725" marB="45725" marR="91450" marL="91450">
                    <a:solidFill>
                      <a:schemeClr val="lt2"/>
                    </a:solidFill>
                  </a:tcPr>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Carry</a:t>
                      </a:r>
                      <a:endParaRPr sz="1400" u="none" cap="none" strike="noStrike">
                        <a:solidFill>
                          <a:schemeClr val="dk1"/>
                        </a:solidFill>
                      </a:endParaRPr>
                    </a:p>
                  </a:txBody>
                  <a:tcPr marT="45725" marB="45725" marR="91450" marL="91450">
                    <a:solidFill>
                      <a:schemeClr val="lt2"/>
                    </a:solidFill>
                  </a:tcPr>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No Carry</a:t>
                      </a:r>
                      <a:endParaRPr sz="1400" u="none" cap="none" strike="noStrike">
                        <a:solidFill>
                          <a:schemeClr val="dk1"/>
                        </a:solidFill>
                      </a:endParaRPr>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(0,0)</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(0,1)</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(1,0)</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(1,1)</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bl>
          </a:graphicData>
        </a:graphic>
      </p:graphicFrame>
      <p:pic>
        <p:nvPicPr>
          <p:cNvPr id="189" name="Google Shape;189;p38"/>
          <p:cNvPicPr preferRelativeResize="0"/>
          <p:nvPr/>
        </p:nvPicPr>
        <p:blipFill rotWithShape="1">
          <a:blip r:embed="rId3">
            <a:alphaModFix/>
          </a:blip>
          <a:srcRect b="0" l="0" r="0" t="0"/>
          <a:stretch/>
        </p:blipFill>
        <p:spPr>
          <a:xfrm>
            <a:off x="942392" y="2575245"/>
            <a:ext cx="1700011" cy="330740"/>
          </a:xfrm>
          <a:prstGeom prst="rect">
            <a:avLst/>
          </a:prstGeom>
          <a:noFill/>
          <a:ln>
            <a:noFill/>
          </a:ln>
        </p:spPr>
      </p:pic>
      <p:pic>
        <p:nvPicPr>
          <p:cNvPr id="190" name="Google Shape;190;p38"/>
          <p:cNvPicPr preferRelativeResize="0"/>
          <p:nvPr/>
        </p:nvPicPr>
        <p:blipFill rotWithShape="1">
          <a:blip r:embed="rId4">
            <a:alphaModFix/>
          </a:blip>
          <a:srcRect b="0" l="0" r="0" t="0"/>
          <a:stretch/>
        </p:blipFill>
        <p:spPr>
          <a:xfrm>
            <a:off x="3869560" y="2618832"/>
            <a:ext cx="1622738" cy="330740"/>
          </a:xfrm>
          <a:prstGeom prst="rect">
            <a:avLst/>
          </a:prstGeom>
          <a:noFill/>
          <a:ln>
            <a:noFill/>
          </a:ln>
        </p:spPr>
      </p:pic>
      <p:sp>
        <p:nvSpPr>
          <p:cNvPr id="191" name="Google Shape;191;p38"/>
          <p:cNvSpPr txBox="1"/>
          <p:nvPr/>
        </p:nvSpPr>
        <p:spPr>
          <a:xfrm>
            <a:off x="2340263" y="780749"/>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92" name="Google Shape;192;p38"/>
          <p:cNvSpPr txBox="1"/>
          <p:nvPr/>
        </p:nvSpPr>
        <p:spPr>
          <a:xfrm>
            <a:off x="2274950" y="1277786"/>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93" name="Google Shape;193;p38"/>
          <p:cNvSpPr txBox="1"/>
          <p:nvPr/>
        </p:nvSpPr>
        <p:spPr>
          <a:xfrm>
            <a:off x="1304559" y="1243069"/>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94" name="Google Shape;194;p38"/>
          <p:cNvSpPr txBox="1"/>
          <p:nvPr/>
        </p:nvSpPr>
        <p:spPr>
          <a:xfrm>
            <a:off x="1307205" y="1696868"/>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95" name="Google Shape;195;p38"/>
          <p:cNvSpPr txBox="1"/>
          <p:nvPr/>
        </p:nvSpPr>
        <p:spPr>
          <a:xfrm>
            <a:off x="2285629" y="1726158"/>
            <a:ext cx="3278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96" name="Google Shape;196;p38"/>
          <p:cNvSpPr txBox="1"/>
          <p:nvPr/>
        </p:nvSpPr>
        <p:spPr>
          <a:xfrm>
            <a:off x="1307204" y="2124674"/>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97" name="Google Shape;197;p38"/>
          <p:cNvSpPr txBox="1"/>
          <p:nvPr/>
        </p:nvSpPr>
        <p:spPr>
          <a:xfrm>
            <a:off x="2201848" y="2158802"/>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0</a:t>
            </a:r>
            <a:endParaRPr b="0" i="0" sz="1400" u="none" cap="none" strike="noStrike">
              <a:solidFill>
                <a:srgbClr val="000000"/>
              </a:solidFill>
              <a:latin typeface="Arial"/>
              <a:ea typeface="Arial"/>
              <a:cs typeface="Arial"/>
              <a:sym typeface="Arial"/>
            </a:endParaRPr>
          </a:p>
        </p:txBody>
      </p:sp>
      <p:sp>
        <p:nvSpPr>
          <p:cNvPr id="198" name="Google Shape;198;p38"/>
          <p:cNvSpPr txBox="1"/>
          <p:nvPr/>
        </p:nvSpPr>
        <p:spPr>
          <a:xfrm>
            <a:off x="1296955" y="709122"/>
            <a:ext cx="3825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1</a:t>
            </a:r>
            <a:endParaRPr b="0" i="0" sz="1400" u="none" cap="none" strike="noStrike">
              <a:solidFill>
                <a:srgbClr val="000000"/>
              </a:solidFill>
              <a:latin typeface="Arial"/>
              <a:ea typeface="Arial"/>
              <a:cs typeface="Arial"/>
              <a:sym typeface="Arial"/>
            </a:endParaRPr>
          </a:p>
        </p:txBody>
      </p:sp>
      <p:cxnSp>
        <p:nvCxnSpPr>
          <p:cNvPr id="199" name="Google Shape;199;p38"/>
          <p:cNvCxnSpPr/>
          <p:nvPr/>
        </p:nvCxnSpPr>
        <p:spPr>
          <a:xfrm rot="10800000">
            <a:off x="569164" y="207784"/>
            <a:ext cx="522518" cy="436550"/>
          </a:xfrm>
          <a:prstGeom prst="straightConnector1">
            <a:avLst/>
          </a:prstGeom>
          <a:noFill/>
          <a:ln cap="flat" cmpd="sng" w="9525">
            <a:solidFill>
              <a:srgbClr val="4A7DBA"/>
            </a:solidFill>
            <a:prstDash val="solid"/>
            <a:round/>
            <a:headEnd len="sm" w="sm" type="none"/>
            <a:tailEnd len="sm" w="sm" type="none"/>
          </a:ln>
        </p:spPr>
      </p:cxnSp>
      <p:cxnSp>
        <p:nvCxnSpPr>
          <p:cNvPr id="200" name="Google Shape;200;p38"/>
          <p:cNvCxnSpPr/>
          <p:nvPr/>
        </p:nvCxnSpPr>
        <p:spPr>
          <a:xfrm>
            <a:off x="1091682" y="644334"/>
            <a:ext cx="2032518" cy="0"/>
          </a:xfrm>
          <a:prstGeom prst="straightConnector1">
            <a:avLst/>
          </a:prstGeom>
          <a:noFill/>
          <a:ln cap="flat" cmpd="sng" w="9525">
            <a:solidFill>
              <a:srgbClr val="4A7DBA"/>
            </a:solidFill>
            <a:prstDash val="solid"/>
            <a:round/>
            <a:headEnd len="sm" w="sm" type="none"/>
            <a:tailEnd len="sm" w="sm" type="none"/>
          </a:ln>
        </p:spPr>
      </p:cxnSp>
      <p:cxnSp>
        <p:nvCxnSpPr>
          <p:cNvPr id="201" name="Google Shape;201;p38"/>
          <p:cNvCxnSpPr/>
          <p:nvPr/>
        </p:nvCxnSpPr>
        <p:spPr>
          <a:xfrm>
            <a:off x="1091682" y="644334"/>
            <a:ext cx="0" cy="1845176"/>
          </a:xfrm>
          <a:prstGeom prst="straightConnector1">
            <a:avLst/>
          </a:prstGeom>
          <a:noFill/>
          <a:ln cap="flat" cmpd="sng" w="9525">
            <a:solidFill>
              <a:srgbClr val="4A7DBA"/>
            </a:solidFill>
            <a:prstDash val="solid"/>
            <a:round/>
            <a:headEnd len="sm" w="sm" type="none"/>
            <a:tailEnd len="sm" w="sm" type="none"/>
          </a:ln>
        </p:spPr>
      </p:cxnSp>
      <p:sp>
        <p:nvSpPr>
          <p:cNvPr id="202" name="Google Shape;202;p38"/>
          <p:cNvSpPr txBox="1"/>
          <p:nvPr/>
        </p:nvSpPr>
        <p:spPr>
          <a:xfrm>
            <a:off x="4896661" y="735541"/>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203" name="Google Shape;203;p38"/>
          <p:cNvSpPr txBox="1"/>
          <p:nvPr/>
        </p:nvSpPr>
        <p:spPr>
          <a:xfrm>
            <a:off x="4896661" y="1232578"/>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04" name="Google Shape;204;p38"/>
          <p:cNvSpPr txBox="1"/>
          <p:nvPr/>
        </p:nvSpPr>
        <p:spPr>
          <a:xfrm>
            <a:off x="4056903" y="1197861"/>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205" name="Google Shape;205;p38"/>
          <p:cNvSpPr txBox="1"/>
          <p:nvPr/>
        </p:nvSpPr>
        <p:spPr>
          <a:xfrm>
            <a:off x="4059549" y="1651660"/>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206" name="Google Shape;206;p38"/>
          <p:cNvSpPr txBox="1"/>
          <p:nvPr/>
        </p:nvSpPr>
        <p:spPr>
          <a:xfrm>
            <a:off x="4909555" y="1699620"/>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07" name="Google Shape;207;p38"/>
          <p:cNvSpPr txBox="1"/>
          <p:nvPr/>
        </p:nvSpPr>
        <p:spPr>
          <a:xfrm>
            <a:off x="4059548" y="2079466"/>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08" name="Google Shape;208;p38"/>
          <p:cNvSpPr txBox="1"/>
          <p:nvPr/>
        </p:nvSpPr>
        <p:spPr>
          <a:xfrm>
            <a:off x="4851552" y="2113594"/>
            <a:ext cx="372305" cy="3119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0</a:t>
            </a:r>
            <a:endParaRPr b="0" i="0" sz="1400" u="none" cap="none" strike="noStrike">
              <a:solidFill>
                <a:srgbClr val="000000"/>
              </a:solidFill>
              <a:latin typeface="Arial"/>
              <a:ea typeface="Arial"/>
              <a:cs typeface="Arial"/>
              <a:sym typeface="Arial"/>
            </a:endParaRPr>
          </a:p>
        </p:txBody>
      </p:sp>
      <p:sp>
        <p:nvSpPr>
          <p:cNvPr id="209" name="Google Shape;209;p38"/>
          <p:cNvSpPr txBox="1"/>
          <p:nvPr/>
        </p:nvSpPr>
        <p:spPr>
          <a:xfrm>
            <a:off x="4049299" y="663914"/>
            <a:ext cx="3825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1</a:t>
            </a:r>
            <a:endParaRPr b="0" i="0" sz="1400" u="none" cap="none" strike="noStrike">
              <a:solidFill>
                <a:srgbClr val="000000"/>
              </a:solidFill>
              <a:latin typeface="Arial"/>
              <a:ea typeface="Arial"/>
              <a:cs typeface="Arial"/>
              <a:sym typeface="Arial"/>
            </a:endParaRPr>
          </a:p>
        </p:txBody>
      </p:sp>
      <p:cxnSp>
        <p:nvCxnSpPr>
          <p:cNvPr id="210" name="Google Shape;210;p38"/>
          <p:cNvCxnSpPr/>
          <p:nvPr/>
        </p:nvCxnSpPr>
        <p:spPr>
          <a:xfrm>
            <a:off x="3844026" y="599126"/>
            <a:ext cx="1744819" cy="0"/>
          </a:xfrm>
          <a:prstGeom prst="straightConnector1">
            <a:avLst/>
          </a:prstGeom>
          <a:noFill/>
          <a:ln cap="flat" cmpd="sng" w="9525">
            <a:solidFill>
              <a:srgbClr val="4A7DBA"/>
            </a:solidFill>
            <a:prstDash val="solid"/>
            <a:round/>
            <a:headEnd len="sm" w="sm" type="none"/>
            <a:tailEnd len="sm" w="sm" type="none"/>
          </a:ln>
        </p:spPr>
      </p:cxnSp>
      <p:graphicFrame>
        <p:nvGraphicFramePr>
          <p:cNvPr id="211" name="Google Shape;211;p38"/>
          <p:cNvGraphicFramePr/>
          <p:nvPr/>
        </p:nvGraphicFramePr>
        <p:xfrm>
          <a:off x="3295888" y="203203"/>
          <a:ext cx="3000000" cy="3000000"/>
        </p:xfrm>
        <a:graphic>
          <a:graphicData uri="http://schemas.openxmlformats.org/drawingml/2006/table">
            <a:tbl>
              <a:tblPr bandRow="1" firstRow="1">
                <a:noFill/>
                <a:tableStyleId>{C9E8ADB9-28F5-4F97-A0B2-77F3E1BD2B45}</a:tableStyleId>
              </a:tblPr>
              <a:tblGrid>
                <a:gridCol w="632300"/>
                <a:gridCol w="1114250"/>
                <a:gridCol w="1025575"/>
              </a:tblGrid>
              <a:tr h="456250">
                <a:tc>
                  <a:txBody>
                    <a:bodyPr/>
                    <a:lstStyle/>
                    <a:p>
                      <a:pPr indent="0" lvl="0" marL="0" marR="0" rtl="0" algn="l">
                        <a:lnSpc>
                          <a:spcPct val="100000"/>
                        </a:lnSpc>
                        <a:spcBef>
                          <a:spcPts val="0"/>
                        </a:spcBef>
                        <a:spcAft>
                          <a:spcPts val="0"/>
                        </a:spcAft>
                        <a:buNone/>
                      </a:pPr>
                      <a:r>
                        <a:rPr lang="en-US" sz="1400" u="none" cap="none" strike="noStrike">
                          <a:solidFill>
                            <a:schemeClr val="dk1"/>
                          </a:solidFill>
                        </a:rPr>
                        <a:t>I     S</a:t>
                      </a:r>
                      <a:endParaRPr sz="1400" u="none" cap="none" strike="noStrike">
                        <a:solidFill>
                          <a:schemeClr val="dk1"/>
                        </a:solidFill>
                      </a:endParaRPr>
                    </a:p>
                  </a:txBody>
                  <a:tcPr marT="45725" marB="45725" marR="91450" marL="91450">
                    <a:solidFill>
                      <a:schemeClr val="lt2"/>
                    </a:solidFill>
                  </a:tcPr>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     Carry</a:t>
                      </a:r>
                      <a:endParaRPr sz="1400" u="none" cap="none" strike="noStrike">
                        <a:solidFill>
                          <a:schemeClr val="dk1"/>
                        </a:solidFill>
                      </a:endParaRPr>
                    </a:p>
                  </a:txBody>
                  <a:tcPr marT="45725" marB="45725" marR="91450" marL="91450">
                    <a:solidFill>
                      <a:schemeClr val="lt2"/>
                    </a:solidFill>
                  </a:tcPr>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No Carry</a:t>
                      </a:r>
                      <a:endParaRPr sz="1400" u="none" cap="none" strike="noStrike">
                        <a:solidFill>
                          <a:schemeClr val="dk1"/>
                        </a:solidFill>
                      </a:endParaRPr>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(0,0)</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(0,1)</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(1,0)</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r h="456250">
                <a:tc>
                  <a:txBody>
                    <a:bodyPr/>
                    <a:lstStyle/>
                    <a:p>
                      <a:pPr indent="0" lvl="0" marL="0" marR="0" rtl="0" algn="l">
                        <a:lnSpc>
                          <a:spcPct val="100000"/>
                        </a:lnSpc>
                        <a:spcBef>
                          <a:spcPts val="0"/>
                        </a:spcBef>
                        <a:spcAft>
                          <a:spcPts val="0"/>
                        </a:spcAft>
                        <a:buNone/>
                      </a:pPr>
                      <a:r>
                        <a:rPr lang="en-US" sz="1400" u="none" cap="none" strike="noStrike"/>
                        <a:t>(1,1)</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c>
                  <a:txBody>
                    <a:bodyPr/>
                    <a:lstStyle/>
                    <a:p>
                      <a:pPr indent="0" lvl="0" marL="0" marR="0" rtl="0" algn="ctr">
                        <a:lnSpc>
                          <a:spcPct val="100000"/>
                        </a:lnSpc>
                        <a:spcBef>
                          <a:spcPts val="0"/>
                        </a:spcBef>
                        <a:spcAft>
                          <a:spcPts val="0"/>
                        </a:spcAft>
                        <a:buNone/>
                      </a:pPr>
                      <a:r>
                        <a:t/>
                      </a:r>
                      <a:endParaRPr sz="1400" u="none" cap="none" strike="noStrike"/>
                    </a:p>
                  </a:txBody>
                  <a:tcPr marT="45725" marB="45725" marR="91450" marL="91450">
                    <a:solidFill>
                      <a:schemeClr val="lt2"/>
                    </a:solidFill>
                  </a:tcPr>
                </a:tc>
              </a:tr>
            </a:tbl>
          </a:graphicData>
        </a:graphic>
      </p:graphicFrame>
      <p:sp>
        <p:nvSpPr>
          <p:cNvPr id="212" name="Google Shape;212;p38"/>
          <p:cNvSpPr txBox="1"/>
          <p:nvPr/>
        </p:nvSpPr>
        <p:spPr>
          <a:xfrm>
            <a:off x="4015150" y="1681197"/>
            <a:ext cx="7170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Carry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3" name="Google Shape;213;p38"/>
          <p:cNvSpPr txBox="1"/>
          <p:nvPr/>
        </p:nvSpPr>
        <p:spPr>
          <a:xfrm>
            <a:off x="3919317" y="681995"/>
            <a:ext cx="11223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No Carry</a:t>
            </a:r>
            <a:endParaRPr b="0" i="0" sz="1400" u="none" cap="none" strike="noStrike">
              <a:solidFill>
                <a:srgbClr val="000000"/>
              </a:solidFill>
              <a:latin typeface="Arial"/>
              <a:ea typeface="Arial"/>
              <a:cs typeface="Arial"/>
              <a:sym typeface="Arial"/>
            </a:endParaRPr>
          </a:p>
        </p:txBody>
      </p:sp>
      <p:sp>
        <p:nvSpPr>
          <p:cNvPr id="214" name="Google Shape;214;p38"/>
          <p:cNvSpPr txBox="1"/>
          <p:nvPr/>
        </p:nvSpPr>
        <p:spPr>
          <a:xfrm>
            <a:off x="4027177" y="2133471"/>
            <a:ext cx="7170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Carry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p38"/>
          <p:cNvSpPr txBox="1"/>
          <p:nvPr/>
        </p:nvSpPr>
        <p:spPr>
          <a:xfrm>
            <a:off x="4001618" y="1197044"/>
            <a:ext cx="7170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Carry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p38"/>
          <p:cNvSpPr txBox="1"/>
          <p:nvPr/>
        </p:nvSpPr>
        <p:spPr>
          <a:xfrm>
            <a:off x="5096440" y="2105481"/>
            <a:ext cx="7170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Carry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38"/>
          <p:cNvSpPr txBox="1"/>
          <p:nvPr/>
        </p:nvSpPr>
        <p:spPr>
          <a:xfrm>
            <a:off x="4972751" y="742802"/>
            <a:ext cx="11223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No Carry</a:t>
            </a:r>
            <a:endParaRPr b="0" i="0" sz="1400" u="none" cap="none" strike="noStrike">
              <a:solidFill>
                <a:srgbClr val="000000"/>
              </a:solidFill>
              <a:latin typeface="Arial"/>
              <a:ea typeface="Arial"/>
              <a:cs typeface="Arial"/>
              <a:sym typeface="Arial"/>
            </a:endParaRPr>
          </a:p>
        </p:txBody>
      </p:sp>
      <p:sp>
        <p:nvSpPr>
          <p:cNvPr id="218" name="Google Shape;218;p38"/>
          <p:cNvSpPr txBox="1"/>
          <p:nvPr/>
        </p:nvSpPr>
        <p:spPr>
          <a:xfrm>
            <a:off x="5027686" y="1218398"/>
            <a:ext cx="11223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No Carry</a:t>
            </a:r>
            <a:endParaRPr b="0" i="0" sz="1400" u="none" cap="none" strike="noStrike">
              <a:solidFill>
                <a:srgbClr val="000000"/>
              </a:solidFill>
              <a:latin typeface="Arial"/>
              <a:ea typeface="Arial"/>
              <a:cs typeface="Arial"/>
              <a:sym typeface="Arial"/>
            </a:endParaRPr>
          </a:p>
        </p:txBody>
      </p:sp>
      <p:sp>
        <p:nvSpPr>
          <p:cNvPr id="219" name="Google Shape;219;p38"/>
          <p:cNvSpPr txBox="1"/>
          <p:nvPr/>
        </p:nvSpPr>
        <p:spPr>
          <a:xfrm>
            <a:off x="5013537" y="1717271"/>
            <a:ext cx="11223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No Carry</a:t>
            </a:r>
            <a:endParaRPr b="0" i="0" sz="1400" u="none" cap="none" strike="noStrike">
              <a:solidFill>
                <a:srgbClr val="000000"/>
              </a:solidFill>
              <a:latin typeface="Arial"/>
              <a:ea typeface="Arial"/>
              <a:cs typeface="Arial"/>
              <a:sym typeface="Arial"/>
            </a:endParaRPr>
          </a:p>
        </p:txBody>
      </p:sp>
      <p:cxnSp>
        <p:nvCxnSpPr>
          <p:cNvPr id="220" name="Google Shape;220;p38"/>
          <p:cNvCxnSpPr/>
          <p:nvPr/>
        </p:nvCxnSpPr>
        <p:spPr>
          <a:xfrm>
            <a:off x="3244464" y="658220"/>
            <a:ext cx="2762484" cy="33536"/>
          </a:xfrm>
          <a:prstGeom prst="straightConnector1">
            <a:avLst/>
          </a:prstGeom>
          <a:noFill/>
          <a:ln cap="flat" cmpd="sng" w="9525">
            <a:solidFill>
              <a:srgbClr val="4A7DBA"/>
            </a:solidFill>
            <a:prstDash val="solid"/>
            <a:round/>
            <a:headEnd len="sm" w="sm" type="none"/>
            <a:tailEnd len="sm" w="sm" type="none"/>
          </a:ln>
        </p:spPr>
      </p:cxnSp>
      <p:cxnSp>
        <p:nvCxnSpPr>
          <p:cNvPr id="221" name="Google Shape;221;p38"/>
          <p:cNvCxnSpPr/>
          <p:nvPr/>
        </p:nvCxnSpPr>
        <p:spPr>
          <a:xfrm rot="10800000">
            <a:off x="3433693" y="247122"/>
            <a:ext cx="487240" cy="462000"/>
          </a:xfrm>
          <a:prstGeom prst="straightConnector1">
            <a:avLst/>
          </a:prstGeom>
          <a:noFill/>
          <a:ln cap="flat" cmpd="sng" w="9525">
            <a:solidFill>
              <a:srgbClr val="4A7DBA"/>
            </a:solidFill>
            <a:prstDash val="solid"/>
            <a:round/>
            <a:headEnd len="sm" w="sm" type="none"/>
            <a:tailEnd len="sm" w="sm" type="none"/>
          </a:ln>
        </p:spPr>
      </p:cxnSp>
      <p:cxnSp>
        <p:nvCxnSpPr>
          <p:cNvPr id="222" name="Google Shape;222;p38"/>
          <p:cNvCxnSpPr/>
          <p:nvPr/>
        </p:nvCxnSpPr>
        <p:spPr>
          <a:xfrm>
            <a:off x="3920933" y="681995"/>
            <a:ext cx="0" cy="1826911"/>
          </a:xfrm>
          <a:prstGeom prst="straightConnector1">
            <a:avLst/>
          </a:prstGeom>
          <a:noFill/>
          <a:ln cap="flat" cmpd="sng" w="9525">
            <a:solidFill>
              <a:srgbClr val="4A7DBA"/>
            </a:solidFill>
            <a:prstDash val="solid"/>
            <a:round/>
            <a:headEnd len="sm" w="sm" type="none"/>
            <a:tailEnd len="sm" w="sm" type="none"/>
          </a:ln>
        </p:spPr>
      </p:cxnSp>
      <p:cxnSp>
        <p:nvCxnSpPr>
          <p:cNvPr id="223" name="Google Shape;223;p38"/>
          <p:cNvCxnSpPr/>
          <p:nvPr/>
        </p:nvCxnSpPr>
        <p:spPr>
          <a:xfrm>
            <a:off x="5037704" y="247122"/>
            <a:ext cx="0" cy="2223638"/>
          </a:xfrm>
          <a:prstGeom prst="straightConnector1">
            <a:avLst/>
          </a:prstGeom>
          <a:noFill/>
          <a:ln cap="flat" cmpd="sng" w="9525">
            <a:solidFill>
              <a:srgbClr val="4A7DBA"/>
            </a:solidFill>
            <a:prstDash val="solid"/>
            <a:round/>
            <a:headEnd len="sm" w="sm" type="none"/>
            <a:tailEnd len="sm" w="sm" type="none"/>
          </a:ln>
        </p:spPr>
      </p:cxnSp>
      <p:cxnSp>
        <p:nvCxnSpPr>
          <p:cNvPr id="224" name="Google Shape;224;p38"/>
          <p:cNvCxnSpPr/>
          <p:nvPr/>
        </p:nvCxnSpPr>
        <p:spPr>
          <a:xfrm>
            <a:off x="2073500" y="212994"/>
            <a:ext cx="0" cy="2223638"/>
          </a:xfrm>
          <a:prstGeom prst="straightConnector1">
            <a:avLst/>
          </a:prstGeom>
          <a:noFill/>
          <a:ln cap="flat" cmpd="sng" w="9525">
            <a:solidFill>
              <a:srgbClr val="4A7DBA"/>
            </a:solidFill>
            <a:prstDash val="solid"/>
            <a:round/>
            <a:headEnd len="sm" w="sm" type="none"/>
            <a:tailEnd len="sm" w="sm" type="none"/>
          </a:ln>
        </p:spPr>
      </p:cxnSp>
      <p:pic>
        <p:nvPicPr>
          <p:cNvPr id="225" name="Google Shape;225;p38"/>
          <p:cNvPicPr preferRelativeResize="0"/>
          <p:nvPr/>
        </p:nvPicPr>
        <p:blipFill rotWithShape="1">
          <a:blip r:embed="rId5">
            <a:alphaModFix/>
          </a:blip>
          <a:srcRect b="0" l="0" r="0" t="0"/>
          <a:stretch/>
        </p:blipFill>
        <p:spPr>
          <a:xfrm>
            <a:off x="6168946" y="184544"/>
            <a:ext cx="3059030" cy="2141202"/>
          </a:xfrm>
          <a:prstGeom prst="rect">
            <a:avLst/>
          </a:prstGeom>
          <a:noFill/>
          <a:ln>
            <a:noFill/>
          </a:ln>
        </p:spPr>
      </p:pic>
      <p:pic>
        <p:nvPicPr>
          <p:cNvPr id="226" name="Google Shape;226;p38"/>
          <p:cNvPicPr preferRelativeResize="0"/>
          <p:nvPr/>
        </p:nvPicPr>
        <p:blipFill rotWithShape="1">
          <a:blip r:embed="rId6">
            <a:alphaModFix/>
          </a:blip>
          <a:srcRect b="0" l="0" r="0" t="0"/>
          <a:stretch/>
        </p:blipFill>
        <p:spPr>
          <a:xfrm>
            <a:off x="1637247" y="3244409"/>
            <a:ext cx="5780589" cy="2687655"/>
          </a:xfrm>
          <a:prstGeom prst="rect">
            <a:avLst/>
          </a:prstGeom>
          <a:noFill/>
          <a:ln>
            <a:noFill/>
          </a:ln>
        </p:spPr>
      </p:pic>
      <p:pic>
        <p:nvPicPr>
          <p:cNvPr id="227" name="Google Shape;227;p38"/>
          <p:cNvPicPr preferRelativeResize="0"/>
          <p:nvPr/>
        </p:nvPicPr>
        <p:blipFill rotWithShape="1">
          <a:blip r:embed="rId7">
            <a:alphaModFix/>
          </a:blip>
          <a:srcRect b="0" l="0" r="0" t="0"/>
          <a:stretch/>
        </p:blipFill>
        <p:spPr>
          <a:xfrm>
            <a:off x="1808228" y="5954180"/>
            <a:ext cx="4997003" cy="4280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2007-08-14T22:08:29Z</dcterms:created>
  <dc:creator>Office 2004 ananth</dc:creator>
</cp:coreProperties>
</file>